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441" r:id="rId3"/>
    <p:sldId id="440" r:id="rId4"/>
    <p:sldId id="425" r:id="rId5"/>
    <p:sldId id="418" r:id="rId6"/>
    <p:sldId id="443" r:id="rId7"/>
    <p:sldId id="44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66483" autoAdjust="0"/>
  </p:normalViewPr>
  <p:slideViewPr>
    <p:cSldViewPr snapToGrid="0">
      <p:cViewPr varScale="1">
        <p:scale>
          <a:sx n="48" d="100"/>
          <a:sy n="48" d="100"/>
        </p:scale>
        <p:origin x="15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600C6-7CB9-4E2E-883B-8E7E62CBC039}" type="datetimeFigureOut">
              <a:rPr lang="en-CA" smtClean="0"/>
              <a:t>30/11/2018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58DEA-D0FA-4FBD-84C2-1BA4B7FB5F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74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E9D87C-29B5-A842-9BAD-092AEAADFC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291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E9D87C-29B5-A842-9BAD-092AEAADFC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6119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E9D87C-29B5-A842-9BAD-092AEAADFC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309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E9D87C-29B5-A842-9BAD-092AEAADFC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1535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E9D87C-29B5-A842-9BAD-092AEAADFC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1136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E9D87C-29B5-A842-9BAD-092AEAADFC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719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0" dirty="0"/>
          </a:p>
          <a:p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E9D87C-29B5-A842-9BAD-092AEAADFC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352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AD63-169E-413E-B056-F1293928AE16}" type="datetime1">
              <a:rPr lang="en-CA" smtClean="0"/>
              <a:t>30/11/2018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077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30E0-1B18-4E03-9AA4-6CFC416F44E5}" type="datetime1">
              <a:rPr lang="en-CA" smtClean="0"/>
              <a:t>30/11/2018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757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71B0C-9C8D-4AA5-BD83-0F96AC832E64}" type="datetime1">
              <a:rPr lang="en-CA" smtClean="0"/>
              <a:t>30/11/2018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163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EE6F-A5E9-4A6A-B26A-B65524A37F78}" type="datetime1">
              <a:rPr lang="en-CA" smtClean="0"/>
              <a:t>30/11/2018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205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6B10-6B69-4AAA-852D-1117CFBD1F48}" type="datetime1">
              <a:rPr lang="en-CA" smtClean="0"/>
              <a:t>30/11/2018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192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F9FF-5E2D-46CE-BF2A-8D487D69D743}" type="datetime1">
              <a:rPr lang="en-CA" smtClean="0"/>
              <a:t>30/11/2018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31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D551-671B-4D8C-828C-A19D26705CC6}" type="datetime1">
              <a:rPr lang="en-CA" smtClean="0"/>
              <a:t>30/11/2018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509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565F5-02DC-4E04-93FF-6CCF84076DA9}" type="datetime1">
              <a:rPr lang="en-CA" smtClean="0"/>
              <a:t>30/11/2018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989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418CF-ABC3-420E-B71A-2B9BA464F312}" type="datetime1">
              <a:rPr lang="en-CA" smtClean="0"/>
              <a:t>30/11/2018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06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BE9D-E4B2-4D07-B291-7C1273BCD59E}" type="datetime1">
              <a:rPr lang="en-CA" smtClean="0"/>
              <a:t>30/11/2018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957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BED2-AA31-4C3D-9E0E-F04FABF9FAA3}" type="datetime1">
              <a:rPr lang="en-CA" smtClean="0"/>
              <a:t>30/11/2018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231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44819-4508-40E2-9260-50912BB04BA5}" type="datetime1">
              <a:rPr lang="en-CA" smtClean="0"/>
              <a:t>30/11/2018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ABAB7-CE1C-492E-A8E0-7DDDFA72A76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826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91544" y="2348880"/>
            <a:ext cx="82192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dirty="0"/>
              <a:t>Responding to Disclosures of Abuse and Duty to Report</a:t>
            </a:r>
            <a:endParaRPr lang="en-US" sz="2400" b="1" dirty="0">
              <a:solidFill>
                <a:prstClr val="black"/>
              </a:solidFill>
              <a:latin typeface="Calibri"/>
              <a:cs typeface="Arial"/>
            </a:endParaRPr>
          </a:p>
          <a:p>
            <a:pPr algn="ctr"/>
            <a:endParaRPr lang="en-US" sz="1600" b="1" dirty="0">
              <a:solidFill>
                <a:prstClr val="white"/>
              </a:solidFill>
              <a:latin typeface="Arial"/>
              <a:cs typeface="Arial"/>
            </a:endParaRPr>
          </a:p>
          <a:p>
            <a:pPr algn="ctr"/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BAB7-CE1C-492E-A8E0-7DDDFA72A766}" type="slidenum">
              <a:rPr lang="fr-CA" b="1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</a:t>
            </a:fld>
            <a:endParaRPr lang="fr-CA" b="1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587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1F3767D-68E1-43FB-8386-9C3DF7DBF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How Abuse Can Come to Your Attention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sz="2800" dirty="0"/>
              <a:t>You may recognize the signs that a child may be abused</a:t>
            </a:r>
          </a:p>
          <a:p>
            <a:pPr lvl="0"/>
            <a:r>
              <a:rPr lang="en-CA" sz="2800" dirty="0"/>
              <a:t>Someone may tell you they think a child is being abused </a:t>
            </a:r>
          </a:p>
          <a:p>
            <a:pPr lvl="0"/>
            <a:r>
              <a:rPr lang="en-CA" sz="2800" dirty="0"/>
              <a:t>A child may disclose that she or he is experiencing abuse</a:t>
            </a:r>
          </a:p>
          <a:p>
            <a:pPr lvl="0"/>
            <a:endParaRPr lang="en-CA" sz="2800" dirty="0"/>
          </a:p>
          <a:p>
            <a:pPr lvl="0"/>
            <a:r>
              <a:rPr lang="en-CA" sz="2800" dirty="0"/>
              <a:t>Regardless of how abuse (or a suspicion of abuse) comes to your attention, you have a responsibility to respond appropriately and you also have a legal duty to report to child protection</a:t>
            </a:r>
          </a:p>
          <a:p>
            <a:pPr>
              <a:buFont typeface="Wingdings" panose="05000000000000000000" pitchFamily="2" charset="2"/>
              <a:buChar char="ü"/>
            </a:pPr>
            <a:endParaRPr lang="en-CA" sz="13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10ABAB7-CE1C-492E-A8E0-7DDDFA72A766}" type="slidenum">
              <a:rPr lang="fr-CA">
                <a:solidFill>
                  <a:prstClr val="black">
                    <a:alpha val="80000"/>
                  </a:prstClr>
                </a:solidFill>
                <a:latin typeface="Calibri"/>
              </a:rPr>
              <a:pPr>
                <a:spcAft>
                  <a:spcPts val="600"/>
                </a:spcAft>
                <a:defRPr/>
              </a:pPr>
              <a:t>2</a:t>
            </a:fld>
            <a:endParaRPr lang="fr-CA">
              <a:solidFill>
                <a:prstClr val="black">
                  <a:alpha val="80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1033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1F3767D-68E1-43FB-8386-9C3DF7DBF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Common Signs of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CA" sz="2800" dirty="0"/>
              <a:t>You may notice changes in attitude or behaviour, such as:</a:t>
            </a:r>
          </a:p>
          <a:p>
            <a:pPr lvl="0"/>
            <a:r>
              <a:rPr lang="en-CA" sz="2800" dirty="0"/>
              <a:t>Sleep problems – sleeping a lot, trouble sleeping, nightmares, refusing to 			sleep</a:t>
            </a:r>
          </a:p>
          <a:p>
            <a:pPr lvl="0"/>
            <a:r>
              <a:rPr lang="en-CA" sz="2800" dirty="0"/>
              <a:t>Personality changes – a happy child acting angry or sad, an outgoing child 				refusing to talk</a:t>
            </a:r>
          </a:p>
          <a:p>
            <a:pPr lvl="0"/>
            <a:r>
              <a:rPr lang="en-CA" sz="2800" dirty="0"/>
              <a:t>Fear or anger around particular places or people</a:t>
            </a:r>
          </a:p>
          <a:p>
            <a:pPr lvl="0"/>
            <a:r>
              <a:rPr lang="en-CA" sz="2800" dirty="0"/>
              <a:t>Efforts to avoid particular places or people</a:t>
            </a:r>
          </a:p>
          <a:p>
            <a:pPr lvl="0"/>
            <a:r>
              <a:rPr lang="en-CA" sz="2800" dirty="0"/>
              <a:t>Outbursts of anger or sadness</a:t>
            </a:r>
          </a:p>
          <a:p>
            <a:pPr lvl="0"/>
            <a:r>
              <a:rPr lang="en-CA" sz="2800" dirty="0"/>
              <a:t>Change of eating habits – overeating or eating very little</a:t>
            </a:r>
          </a:p>
          <a:p>
            <a:pPr lvl="0"/>
            <a:r>
              <a:rPr lang="en-CA" sz="2800" dirty="0"/>
              <a:t>Becomes secretive</a:t>
            </a:r>
          </a:p>
          <a:p>
            <a:pPr lvl="0"/>
            <a:r>
              <a:rPr lang="en-CA" sz="2800" dirty="0"/>
              <a:t>Stops trusting people who were normally trusted</a:t>
            </a:r>
          </a:p>
          <a:p>
            <a:pPr lvl="0"/>
            <a:r>
              <a:rPr lang="en-CA" sz="2800" dirty="0"/>
              <a:t>Begins to drink or cut themselves (or other acts of self-harm)</a:t>
            </a:r>
          </a:p>
          <a:p>
            <a:pPr>
              <a:buFont typeface="Wingdings" panose="05000000000000000000" pitchFamily="2" charset="2"/>
              <a:buChar char="ü"/>
            </a:pPr>
            <a:endParaRPr lang="en-CA" sz="13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10ABAB7-CE1C-492E-A8E0-7DDDFA72A766}" type="slidenum">
              <a:rPr lang="fr-CA">
                <a:solidFill>
                  <a:prstClr val="black">
                    <a:alpha val="80000"/>
                  </a:prstClr>
                </a:solidFill>
                <a:latin typeface="Calibri"/>
              </a:rPr>
              <a:pPr>
                <a:spcAft>
                  <a:spcPts val="600"/>
                </a:spcAft>
                <a:defRPr/>
              </a:pPr>
              <a:t>3</a:t>
            </a:fld>
            <a:endParaRPr lang="fr-CA">
              <a:solidFill>
                <a:prstClr val="black">
                  <a:alpha val="80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30050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8A4132F-DEC6-4332-A00C-A11AD4519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4965EAE-E41A-435F-B993-07E824B6C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524000" y="0"/>
            <a:ext cx="5654922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52F8994-E6D4-4311-9548-C3607BC43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524000" y="0"/>
            <a:ext cx="5319738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6"/>
            <a:ext cx="4147457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CA" b="1" dirty="0"/>
              <a:t>How to Respond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0551" y="1825626"/>
            <a:ext cx="3780351" cy="453072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CA" sz="1700" b="1" dirty="0"/>
          </a:p>
          <a:p>
            <a:pPr marL="0" indent="0">
              <a:buNone/>
            </a:pPr>
            <a:r>
              <a:rPr lang="en-CA" b="1" dirty="0"/>
              <a:t>DO </a:t>
            </a:r>
            <a:endParaRPr lang="en-CA" dirty="0"/>
          </a:p>
          <a:p>
            <a:r>
              <a:rPr lang="en-CA" dirty="0"/>
              <a:t>Listen to the child. </a:t>
            </a:r>
          </a:p>
          <a:p>
            <a:r>
              <a:rPr lang="en-CA" dirty="0"/>
              <a:t>Tell the child who must be notified. </a:t>
            </a:r>
          </a:p>
          <a:p>
            <a:r>
              <a:rPr lang="en-CA" dirty="0"/>
              <a:t>Reassure the child that the conduct described is not the child’s fault and that the child has done the right thing by disclosing.</a:t>
            </a:r>
          </a:p>
          <a:p>
            <a:r>
              <a:rPr lang="en-CA" dirty="0"/>
              <a:t>Speak to the child in private. </a:t>
            </a:r>
          </a:p>
          <a:p>
            <a:r>
              <a:rPr lang="en-CA" dirty="0"/>
              <a:t>Determine the immediate safety needs of the child.</a:t>
            </a:r>
          </a:p>
          <a:p>
            <a:r>
              <a:rPr lang="en-CA" dirty="0"/>
              <a:t>Understand the children often report in stages.  They are testing your reaction to see if they can trust you.</a:t>
            </a:r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  <a:p>
            <a:pPr marL="0" indent="0">
              <a:buNone/>
            </a:pPr>
            <a:endParaRPr lang="en-CA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06593" y="6356351"/>
            <a:ext cx="8327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10ABAB7-CE1C-492E-A8E0-7DDDFA72A766}" type="slidenum">
              <a:rPr lang="fr-CA">
                <a:solidFill>
                  <a:prstClr val="black">
                    <a:alpha val="80000"/>
                  </a:prstClr>
                </a:solidFill>
                <a:latin typeface="Calibri"/>
              </a:rPr>
              <a:pPr>
                <a:spcAft>
                  <a:spcPts val="600"/>
                </a:spcAft>
              </a:pPr>
              <a:t>4</a:t>
            </a:fld>
            <a:endParaRPr lang="fr-CA">
              <a:solidFill>
                <a:prstClr val="black">
                  <a:alpha val="80000"/>
                </a:prstClr>
              </a:solidFill>
              <a:latin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69AA8F-8393-4B5B-80DE-30266DC00D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665" y="1"/>
            <a:ext cx="2216722" cy="22167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A1B0EC-BC33-4BA1-A6C6-EE82A9377855}"/>
              </a:ext>
            </a:extLst>
          </p:cNvPr>
          <p:cNvSpPr txBox="1"/>
          <p:nvPr/>
        </p:nvSpPr>
        <p:spPr>
          <a:xfrm>
            <a:off x="7000297" y="2490647"/>
            <a:ext cx="4147457" cy="40934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prstClr val="white"/>
                </a:solidFill>
                <a:latin typeface="Calibri"/>
              </a:rPr>
              <a:t>DON’T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prstClr val="white"/>
                </a:solidFill>
                <a:latin typeface="Calibri"/>
              </a:rPr>
              <a:t>Ask questions or suggest answers to the child.  You may contaminate an investigation.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prstClr val="white"/>
                </a:solidFill>
                <a:latin typeface="Calibri"/>
              </a:rPr>
              <a:t>Promise the child not to tell anyone.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prstClr val="white"/>
                </a:solidFill>
                <a:latin typeface="Calibri"/>
              </a:rPr>
              <a:t>Return the child to a risky situation.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prstClr val="white"/>
                </a:solidFill>
                <a:latin typeface="Calibri"/>
              </a:rPr>
              <a:t>Blame or criticize the child for how or when disclosure has been made.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prstClr val="white"/>
                </a:solidFill>
                <a:latin typeface="Calibri"/>
              </a:rPr>
              <a:t>Bring the suspected perpetrator in to confront the child. </a:t>
            </a:r>
          </a:p>
        </p:txBody>
      </p:sp>
    </p:spTree>
    <p:extLst>
      <p:ext uri="{BB962C8B-B14F-4D97-AF65-F5344CB8AC3E}">
        <p14:creationId xmlns:p14="http://schemas.microsoft.com/office/powerpoint/2010/main" val="44730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8A4132F-DEC6-4332-A00C-A11AD4519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4965EAE-E41A-435F-B993-07E824B6C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524000" y="0"/>
            <a:ext cx="5654922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52F8994-E6D4-4311-9548-C3607BC43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524000" y="0"/>
            <a:ext cx="5319738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6"/>
            <a:ext cx="4147457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CA" b="1" dirty="0"/>
              <a:t>Legal Duty to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06593" y="6356351"/>
            <a:ext cx="8327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10ABAB7-CE1C-492E-A8E0-7DDDFA72A766}" type="slidenum">
              <a:rPr lang="fr-CA">
                <a:solidFill>
                  <a:prstClr val="black">
                    <a:alpha val="80000"/>
                  </a:prstClr>
                </a:solidFill>
                <a:latin typeface="Calibri"/>
              </a:rPr>
              <a:pPr>
                <a:spcAft>
                  <a:spcPts val="600"/>
                </a:spcAft>
              </a:pPr>
              <a:t>5</a:t>
            </a:fld>
            <a:endParaRPr lang="fr-CA">
              <a:solidFill>
                <a:prstClr val="black">
                  <a:alpha val="80000"/>
                </a:prstClr>
              </a:solidFill>
              <a:latin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04BB4B-1597-474E-89CC-2196425226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374" y="3127598"/>
            <a:ext cx="4329053" cy="322875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E44F86D-B893-4981-AADA-037FBD28CA0C}"/>
              </a:ext>
            </a:extLst>
          </p:cNvPr>
          <p:cNvSpPr/>
          <p:nvPr/>
        </p:nvSpPr>
        <p:spPr>
          <a:xfrm>
            <a:off x="204107" y="1690689"/>
            <a:ext cx="495682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/>
              <a:t>Every province and territory has child protection legislation that defines the age of a child and the process for reporting.  Consult your provincial/territorial legislation for the most current information.</a:t>
            </a:r>
          </a:p>
          <a:p>
            <a:endParaRPr lang="en-CA" dirty="0"/>
          </a:p>
          <a:p>
            <a:r>
              <a:rPr lang="en-CA" dirty="0"/>
              <a:t>It is against the law not to report.  If you have been found not to comply with your duty to report, you may be subject to financial penalty or incarceration.  </a:t>
            </a:r>
          </a:p>
          <a:p>
            <a:endParaRPr lang="en-CA" dirty="0"/>
          </a:p>
          <a:p>
            <a:r>
              <a:rPr lang="en-CA" dirty="0"/>
              <a:t>All reports are held in confidence, that is, the alleged abuser will not know that you filed a report.  All provincial and territorial legislation protects those who make reports of abuse; you can not be charged with any crime for making a report that is subsequently unsubstantiated.</a:t>
            </a:r>
          </a:p>
        </p:txBody>
      </p:sp>
    </p:spTree>
    <p:extLst>
      <p:ext uri="{BB962C8B-B14F-4D97-AF65-F5344CB8AC3E}">
        <p14:creationId xmlns:p14="http://schemas.microsoft.com/office/powerpoint/2010/main" val="377622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8A4132F-DEC6-4332-A00C-A11AD4519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4965EAE-E41A-435F-B993-07E824B6C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524000" y="0"/>
            <a:ext cx="5654922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52F8994-E6D4-4311-9548-C3607BC43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524000" y="0"/>
            <a:ext cx="5319738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6"/>
            <a:ext cx="4147457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CA" b="1" dirty="0"/>
              <a:t>Legal Duty to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06593" y="6356351"/>
            <a:ext cx="8327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10ABAB7-CE1C-492E-A8E0-7DDDFA72A766}" type="slidenum">
              <a:rPr lang="fr-CA">
                <a:solidFill>
                  <a:prstClr val="black">
                    <a:alpha val="80000"/>
                  </a:prstClr>
                </a:solidFill>
                <a:latin typeface="Calibri"/>
              </a:rPr>
              <a:pPr>
                <a:spcAft>
                  <a:spcPts val="600"/>
                </a:spcAft>
              </a:pPr>
              <a:t>6</a:t>
            </a:fld>
            <a:endParaRPr lang="fr-CA">
              <a:solidFill>
                <a:prstClr val="black">
                  <a:alpha val="80000"/>
                </a:prstClr>
              </a:solidFill>
              <a:latin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04BB4B-1597-474E-89CC-2196425226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874" y="0"/>
            <a:ext cx="2446913" cy="18249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C68D1B1-113B-446D-AAF0-5C2CC15DF862}"/>
              </a:ext>
            </a:extLst>
          </p:cNvPr>
          <p:cNvSpPr txBox="1"/>
          <p:nvPr/>
        </p:nvSpPr>
        <p:spPr>
          <a:xfrm>
            <a:off x="6336058" y="2030971"/>
            <a:ext cx="41355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Note that if an adult reports historical abuse (</a:t>
            </a:r>
            <a:r>
              <a:rPr lang="en-CA" dirty="0" err="1">
                <a:solidFill>
                  <a:schemeClr val="bg1"/>
                </a:solidFill>
              </a:rPr>
              <a:t>eg.</a:t>
            </a:r>
            <a:r>
              <a:rPr lang="en-CA" dirty="0">
                <a:solidFill>
                  <a:schemeClr val="bg1"/>
                </a:solidFill>
              </a:rPr>
              <a:t> they were assaulted when they were 10 years old), you have an obligation to report to Child Protection IF the alleged abuser still has access to children.</a:t>
            </a:r>
          </a:p>
          <a:p>
            <a:endParaRPr lang="en-CA" dirty="0">
              <a:solidFill>
                <a:schemeClr val="bg1"/>
              </a:solidFill>
            </a:endParaRPr>
          </a:p>
          <a:p>
            <a:r>
              <a:rPr lang="en-CA" dirty="0">
                <a:solidFill>
                  <a:schemeClr val="bg1"/>
                </a:solidFill>
              </a:rPr>
              <a:t>You do not discharge your duty to report by telling your employer or a co-worker, etc.  You must report to Child Protection or the police.  </a:t>
            </a:r>
          </a:p>
          <a:p>
            <a:endParaRPr lang="en-CA" dirty="0">
              <a:solidFill>
                <a:schemeClr val="bg1"/>
              </a:solidFill>
            </a:endParaRPr>
          </a:p>
          <a:p>
            <a:r>
              <a:rPr lang="en-CA" dirty="0">
                <a:solidFill>
                  <a:schemeClr val="bg1"/>
                </a:solidFill>
              </a:rPr>
              <a:t>Remember that an abuser can be a parent, a step-parent, a relative, a teacher, a coach, a neighbour, even another youth.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DF5A7B-9E16-4274-914C-4E604CC965D2}"/>
              </a:ext>
            </a:extLst>
          </p:cNvPr>
          <p:cNvSpPr txBox="1"/>
          <p:nvPr/>
        </p:nvSpPr>
        <p:spPr>
          <a:xfrm>
            <a:off x="556591" y="2206487"/>
            <a:ext cx="41355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If you </a:t>
            </a:r>
            <a:r>
              <a:rPr lang="en-CA" sz="2000" u="sng" dirty="0"/>
              <a:t>suspect</a:t>
            </a:r>
            <a:r>
              <a:rPr lang="en-CA" sz="2000" dirty="0"/>
              <a:t> a child or youth is immediate danger of harm, call 9-1-1</a:t>
            </a:r>
          </a:p>
          <a:p>
            <a:endParaRPr lang="en-CA" sz="2000" dirty="0"/>
          </a:p>
          <a:p>
            <a:r>
              <a:rPr lang="en-CA" sz="2000" dirty="0"/>
              <a:t>If you </a:t>
            </a:r>
            <a:r>
              <a:rPr lang="en-CA" sz="2000" u="sng" dirty="0"/>
              <a:t>suspect</a:t>
            </a:r>
            <a:r>
              <a:rPr lang="en-CA" sz="2000" dirty="0"/>
              <a:t> that a child or youth is, was or will be abused or neglected, phone Child Protection.</a:t>
            </a:r>
          </a:p>
          <a:p>
            <a:endParaRPr lang="en-CA" sz="2000" dirty="0"/>
          </a:p>
          <a:p>
            <a:r>
              <a:rPr lang="en-CA" sz="2000" dirty="0"/>
              <a:t>By law, anyone who has </a:t>
            </a:r>
            <a:r>
              <a:rPr lang="en-CA" sz="2000" u="sng" dirty="0"/>
              <a:t>reason to believe or suspect that a child or youth has been or is likely to be abused or neglected</a:t>
            </a:r>
            <a:r>
              <a:rPr lang="en-CA" sz="2000" dirty="0"/>
              <a:t> must report their suspicion to a child welfare worker.</a:t>
            </a:r>
          </a:p>
        </p:txBody>
      </p:sp>
    </p:spTree>
    <p:extLst>
      <p:ext uri="{BB962C8B-B14F-4D97-AF65-F5344CB8AC3E}">
        <p14:creationId xmlns:p14="http://schemas.microsoft.com/office/powerpoint/2010/main" val="16302011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8A4132F-DEC6-4332-A00C-A11AD4519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143" y="0"/>
            <a:ext cx="914171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4965EAE-E41A-435F-B993-07E824B6C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524000" y="0"/>
            <a:ext cx="5654922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52F8994-E6D4-4311-9548-C3607BC43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524000" y="0"/>
            <a:ext cx="5319738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6"/>
            <a:ext cx="4147457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CA" b="1" dirty="0"/>
              <a:t>What Happens Next?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06593" y="6356351"/>
            <a:ext cx="83275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10ABAB7-CE1C-492E-A8E0-7DDDFA72A766}" type="slidenum">
              <a:rPr lang="fr-CA">
                <a:solidFill>
                  <a:prstClr val="black">
                    <a:alpha val="80000"/>
                  </a:prstClr>
                </a:solidFill>
                <a:latin typeface="Calibri"/>
              </a:rPr>
              <a:pPr>
                <a:spcAft>
                  <a:spcPts val="600"/>
                </a:spcAft>
              </a:pPr>
              <a:t>7</a:t>
            </a:fld>
            <a:endParaRPr lang="fr-CA">
              <a:solidFill>
                <a:prstClr val="black">
                  <a:alpha val="80000"/>
                </a:prstClr>
              </a:solidFill>
              <a:latin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7792EB-EB49-40F8-AB22-942EEE38AE0B}"/>
              </a:ext>
            </a:extLst>
          </p:cNvPr>
          <p:cNvSpPr txBox="1"/>
          <p:nvPr/>
        </p:nvSpPr>
        <p:spPr>
          <a:xfrm>
            <a:off x="414636" y="1665151"/>
            <a:ext cx="485310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Child Protection will triage your call to determine how quickly they need to investigate</a:t>
            </a:r>
          </a:p>
          <a:p>
            <a:endParaRPr lang="en-CA" dirty="0"/>
          </a:p>
          <a:p>
            <a:r>
              <a:rPr lang="en-CA" dirty="0"/>
              <a:t>The alleged abuser may be suspended while under investigation</a:t>
            </a:r>
          </a:p>
          <a:p>
            <a:endParaRPr lang="en-CA" dirty="0"/>
          </a:p>
          <a:p>
            <a:r>
              <a:rPr lang="en-CA" dirty="0"/>
              <a:t>Child Protection will question all children, with parental permission, who interact with the alleged abuser</a:t>
            </a:r>
          </a:p>
          <a:p>
            <a:endParaRPr lang="en-CA" dirty="0"/>
          </a:p>
          <a:p>
            <a:r>
              <a:rPr lang="en-CA" dirty="0"/>
              <a:t>Once the investigation is complete, Child Protection will file a report indicating their concerns and the risk of harm to children</a:t>
            </a:r>
          </a:p>
          <a:p>
            <a:endParaRPr lang="en-CA" dirty="0"/>
          </a:p>
          <a:p>
            <a:r>
              <a:rPr lang="en-CA" dirty="0"/>
              <a:t>Once complete, if the alleged abuser was a coach, TPA may conduct an investigation into potential violations of the Code of Conduct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1C76C3-4F35-4B05-A4EB-AA4E9FB8EE51}"/>
              </a:ext>
            </a:extLst>
          </p:cNvPr>
          <p:cNvSpPr txBox="1"/>
          <p:nvPr/>
        </p:nvSpPr>
        <p:spPr>
          <a:xfrm>
            <a:off x="6440557" y="4293704"/>
            <a:ext cx="3458817" cy="15306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An allegation that has been found to be without merit will not show up on a Criminal Record Check.  Only convictions show up on those reports.</a:t>
            </a:r>
          </a:p>
        </p:txBody>
      </p:sp>
    </p:spTree>
    <p:extLst>
      <p:ext uri="{BB962C8B-B14F-4D97-AF65-F5344CB8AC3E}">
        <p14:creationId xmlns:p14="http://schemas.microsoft.com/office/powerpoint/2010/main" val="485475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675</Words>
  <Application>Microsoft Office PowerPoint</Application>
  <PresentationFormat>Widescreen</PresentationFormat>
  <Paragraphs>76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Thème Office</vt:lpstr>
      <vt:lpstr>PowerPoint Presentation</vt:lpstr>
      <vt:lpstr>How Abuse Can Come to Your Attention</vt:lpstr>
      <vt:lpstr>Common Signs of Abuse</vt:lpstr>
      <vt:lpstr>How to Respond</vt:lpstr>
      <vt:lpstr>Legal Duty to Report</vt:lpstr>
      <vt:lpstr>Legal Duty to Report</vt:lpstr>
      <vt:lpstr>What Happens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Shaver</dc:creator>
  <cp:lastModifiedBy>Karen Shaver</cp:lastModifiedBy>
  <cp:revision>14</cp:revision>
  <dcterms:created xsi:type="dcterms:W3CDTF">2018-09-10T19:10:14Z</dcterms:created>
  <dcterms:modified xsi:type="dcterms:W3CDTF">2018-11-30T17:39:06Z</dcterms:modified>
</cp:coreProperties>
</file>