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4.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5.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6.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9" r:id="rId2"/>
    <p:sldId id="441" r:id="rId3"/>
    <p:sldId id="440" r:id="rId4"/>
    <p:sldId id="425" r:id="rId5"/>
    <p:sldId id="418" r:id="rId6"/>
    <p:sldId id="443" r:id="rId7"/>
    <p:sldId id="44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6483" autoAdjust="0"/>
  </p:normalViewPr>
  <p:slideViewPr>
    <p:cSldViewPr snapToGrid="0">
      <p:cViewPr varScale="1">
        <p:scale>
          <a:sx n="73" d="100"/>
          <a:sy n="73" d="100"/>
        </p:scale>
        <p:origin x="20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A600C6-7CB9-4E2E-883B-8E7E62CBC039}" type="datetimeFigureOut">
              <a:rPr lang="en-CA" smtClean="0"/>
              <a:t>18/12/2018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158DEA-D0FA-4FBD-84C2-1BA4B7FB5FD7}" type="slidenum">
              <a:rPr lang="en-CA" smtClean="0"/>
              <a:t>‹N°›</a:t>
            </a:fld>
            <a:endParaRPr lang="en-CA"/>
          </a:p>
        </p:txBody>
      </p:sp>
    </p:spTree>
    <p:extLst>
      <p:ext uri="{BB962C8B-B14F-4D97-AF65-F5344CB8AC3E}">
        <p14:creationId xmlns:p14="http://schemas.microsoft.com/office/powerpoint/2010/main" val="44742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E9D87C-29B5-A842-9BAD-092AEAADFCB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70291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E9D87C-29B5-A842-9BAD-092AEAADFCB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36119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E9D87C-29B5-A842-9BAD-092AEAADFCB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7309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E9D87C-29B5-A842-9BAD-092AEAADFCB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1535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E9D87C-29B5-A842-9BAD-092AEAADFCB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211361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E9D87C-29B5-A842-9BAD-092AEAADFCB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67197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b="0" dirty="0"/>
          </a:p>
          <a:p>
            <a:endParaRPr lang="en-CA"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E9D87C-29B5-A842-9BAD-092AEAADFCB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83528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Cliquez pour modifier le style du titre</a:t>
            </a:r>
            <a:endParaRPr lang="fr-CA"/>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CA"/>
          </a:p>
        </p:txBody>
      </p:sp>
      <p:sp>
        <p:nvSpPr>
          <p:cNvPr id="4" name="Espace réservé de la date 3"/>
          <p:cNvSpPr>
            <a:spLocks noGrp="1"/>
          </p:cNvSpPr>
          <p:nvPr>
            <p:ph type="dt" sz="half" idx="10"/>
          </p:nvPr>
        </p:nvSpPr>
        <p:spPr/>
        <p:txBody>
          <a:bodyPr/>
          <a:lstStyle/>
          <a:p>
            <a:fld id="{B1CEAD63-169E-413E-B056-F1293928AE16}" type="datetime1">
              <a:rPr lang="en-CA" smtClean="0"/>
              <a:t>18/12/2018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2400779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BDF430E0-1B18-4E03-9AA4-6CFC416F44E5}" type="datetime1">
              <a:rPr lang="en-CA" smtClean="0"/>
              <a:t>18/12/2018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2207579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Cliquez pour modifier le style du titre</a:t>
            </a:r>
            <a:endParaRPr lang="fr-CA"/>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95771B0C-9C8D-4AA5-BD83-0F96AC832E64}" type="datetime1">
              <a:rPr lang="en-CA" smtClean="0"/>
              <a:t>18/12/2018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1761630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10"/>
          </p:nvPr>
        </p:nvSpPr>
        <p:spPr/>
        <p:txBody>
          <a:bodyPr/>
          <a:lstStyle/>
          <a:p>
            <a:fld id="{DA0EEE6F-A5E9-4A6A-B26A-B65524A37F78}" type="datetime1">
              <a:rPr lang="en-CA" smtClean="0"/>
              <a:t>18/12/2018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3542050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Cliquez pour modifier le style du titre</a:t>
            </a:r>
            <a:endParaRPr lang="fr-CA"/>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8C066B10-6B69-4AAA-852D-1117CFBD1F48}" type="datetime1">
              <a:rPr lang="en-CA" smtClean="0"/>
              <a:t>18/12/2018</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441924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p:cNvSpPr>
            <a:spLocks noGrp="1"/>
          </p:cNvSpPr>
          <p:nvPr>
            <p:ph type="dt" sz="half" idx="10"/>
          </p:nvPr>
        </p:nvSpPr>
        <p:spPr/>
        <p:txBody>
          <a:bodyPr/>
          <a:lstStyle/>
          <a:p>
            <a:fld id="{C72BF9FF-5E2D-46CE-BF2A-8D487D69D743}" type="datetime1">
              <a:rPr lang="en-CA" smtClean="0"/>
              <a:t>18/12/2018</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424317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CA"/>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p:cNvSpPr>
            <a:spLocks noGrp="1"/>
          </p:cNvSpPr>
          <p:nvPr>
            <p:ph type="dt" sz="half" idx="10"/>
          </p:nvPr>
        </p:nvSpPr>
        <p:spPr/>
        <p:txBody>
          <a:bodyPr/>
          <a:lstStyle/>
          <a:p>
            <a:fld id="{41BED551-671B-4D8C-828C-A19D26705CC6}" type="datetime1">
              <a:rPr lang="en-CA" smtClean="0"/>
              <a:t>18/12/2018</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1245095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CA"/>
          </a:p>
        </p:txBody>
      </p:sp>
      <p:sp>
        <p:nvSpPr>
          <p:cNvPr id="3" name="Espace réservé de la date 2"/>
          <p:cNvSpPr>
            <a:spLocks noGrp="1"/>
          </p:cNvSpPr>
          <p:nvPr>
            <p:ph type="dt" sz="half" idx="10"/>
          </p:nvPr>
        </p:nvSpPr>
        <p:spPr/>
        <p:txBody>
          <a:bodyPr/>
          <a:lstStyle/>
          <a:p>
            <a:fld id="{954565F5-02DC-4E04-93FF-6CCF84076DA9}" type="datetime1">
              <a:rPr lang="en-CA" smtClean="0"/>
              <a:t>18/12/2018</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2439890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3A418CF-ABC3-420E-B71A-2B9BA464F312}" type="datetime1">
              <a:rPr lang="en-CA" smtClean="0"/>
              <a:t>18/12/2018</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2330654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Cliquez pour modifier le style du titre</a:t>
            </a:r>
            <a:endParaRPr lang="fr-CA"/>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4761BE9D-E4B2-4D07-B291-7C1273BCD59E}" type="datetime1">
              <a:rPr lang="en-CA" smtClean="0"/>
              <a:t>18/12/2018</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4229575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Cliquez pour modifier le style du titre</a:t>
            </a:r>
            <a:endParaRPr lang="fr-CA"/>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8042BED2-AA31-4C3D-9E0E-F04FABF9FAA3}" type="datetime1">
              <a:rPr lang="en-CA" smtClean="0"/>
              <a:t>18/12/2018</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310ABAB7-CE1C-492E-A8E0-7DDDFA72A766}" type="slidenum">
              <a:rPr lang="fr-CA" smtClean="0"/>
              <a:t>‹N°›</a:t>
            </a:fld>
            <a:endParaRPr lang="fr-CA"/>
          </a:p>
        </p:txBody>
      </p:sp>
    </p:spTree>
    <p:extLst>
      <p:ext uri="{BB962C8B-B14F-4D97-AF65-F5344CB8AC3E}">
        <p14:creationId xmlns:p14="http://schemas.microsoft.com/office/powerpoint/2010/main" val="542317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Cliquez pour modifier le style du titre</a:t>
            </a:r>
            <a:endParaRPr lang="fr-CA"/>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44819-4508-40E2-9260-50912BB04BA5}" type="datetime1">
              <a:rPr lang="en-CA" smtClean="0"/>
              <a:t>18/12/2018</a:t>
            </a:fld>
            <a:endParaRPr lang="fr-CA"/>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ABAB7-CE1C-492E-A8E0-7DDDFA72A766}" type="slidenum">
              <a:rPr lang="fr-CA" smtClean="0"/>
              <a:t>‹N°›</a:t>
            </a:fld>
            <a:endParaRPr lang="fr-CA"/>
          </a:p>
        </p:txBody>
      </p:sp>
    </p:spTree>
    <p:extLst>
      <p:ext uri="{BB962C8B-B14F-4D97-AF65-F5344CB8AC3E}">
        <p14:creationId xmlns:p14="http://schemas.microsoft.com/office/powerpoint/2010/main" val="20582612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tif"/><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tags" Target="../tags/tag16.xml"/><Relationship Id="rId3" Type="http://schemas.openxmlformats.org/officeDocument/2006/relationships/tags" Target="../tags/tag11.xml"/><Relationship Id="rId7" Type="http://schemas.openxmlformats.org/officeDocument/2006/relationships/tags" Target="../tags/tag15.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tags" Target="../tags/tag14.xml"/><Relationship Id="rId11" Type="http://schemas.openxmlformats.org/officeDocument/2006/relationships/image" Target="../media/image2.jpg"/><Relationship Id="rId5" Type="http://schemas.openxmlformats.org/officeDocument/2006/relationships/tags" Target="../tags/tag13.xml"/><Relationship Id="rId10" Type="http://schemas.openxmlformats.org/officeDocument/2006/relationships/notesSlide" Target="../notesSlides/notesSlide4.xml"/><Relationship Id="rId4" Type="http://schemas.openxmlformats.org/officeDocument/2006/relationships/tags" Target="../tags/tag12.xml"/><Relationship Id="rId9"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19.xml"/><Relationship Id="rId7" Type="http://schemas.openxmlformats.org/officeDocument/2006/relationships/tags" Target="../tags/tag23.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tags" Target="../tags/tag22.xml"/><Relationship Id="rId5" Type="http://schemas.openxmlformats.org/officeDocument/2006/relationships/tags" Target="../tags/tag21.xml"/><Relationship Id="rId10" Type="http://schemas.openxmlformats.org/officeDocument/2006/relationships/image" Target="../media/image3.jpg"/><Relationship Id="rId4" Type="http://schemas.openxmlformats.org/officeDocument/2006/relationships/tags" Target="../tags/tag20.xml"/><Relationship Id="rId9"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8" Type="http://schemas.openxmlformats.org/officeDocument/2006/relationships/tags" Target="../tags/tag31.xml"/><Relationship Id="rId3" Type="http://schemas.openxmlformats.org/officeDocument/2006/relationships/tags" Target="../tags/tag26.xml"/><Relationship Id="rId7" Type="http://schemas.openxmlformats.org/officeDocument/2006/relationships/tags" Target="../tags/tag30.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tags" Target="../tags/tag29.xml"/><Relationship Id="rId11" Type="http://schemas.openxmlformats.org/officeDocument/2006/relationships/image" Target="../media/image3.jpg"/><Relationship Id="rId5" Type="http://schemas.openxmlformats.org/officeDocument/2006/relationships/tags" Target="../tags/tag28.xml"/><Relationship Id="rId10" Type="http://schemas.openxmlformats.org/officeDocument/2006/relationships/notesSlide" Target="../notesSlides/notesSlide6.xml"/><Relationship Id="rId4" Type="http://schemas.openxmlformats.org/officeDocument/2006/relationships/tags" Target="../tags/tag27.xml"/><Relationship Id="rId9"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34.xml"/><Relationship Id="rId7" Type="http://schemas.openxmlformats.org/officeDocument/2006/relationships/tags" Target="../tags/tag38.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tags" Target="../tags/tag37.xml"/><Relationship Id="rId5" Type="http://schemas.openxmlformats.org/officeDocument/2006/relationships/tags" Target="../tags/tag36.xml"/><Relationship Id="rId4" Type="http://schemas.openxmlformats.org/officeDocument/2006/relationships/tags" Target="../tags/tag35.xml"/><Relationship Id="rId9"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5" cstate="email">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5" name="TextBox 4"/>
          <p:cNvSpPr txBox="1"/>
          <p:nvPr>
            <p:custDataLst>
              <p:tags r:id="rId1"/>
            </p:custDataLst>
          </p:nvPr>
        </p:nvSpPr>
        <p:spPr>
          <a:xfrm>
            <a:off x="1991544" y="2348880"/>
            <a:ext cx="8219256" cy="2000548"/>
          </a:xfrm>
          <a:prstGeom prst="rect">
            <a:avLst/>
          </a:prstGeom>
          <a:noFill/>
        </p:spPr>
        <p:txBody>
          <a:bodyPr wrap="square" rtlCol="0">
            <a:spAutoFit/>
          </a:bodyPr>
          <a:lstStyle/>
          <a:p>
            <a:pPr algn="ctr"/>
            <a:r>
              <a:rPr lang="fr-CA" sz="4000" dirty="0"/>
              <a:t>Répondre aux divulgations de sévices et obligation de signalement</a:t>
            </a:r>
            <a:endParaRPr lang="fr-CA" sz="2400" b="1" dirty="0">
              <a:solidFill>
                <a:prstClr val="black"/>
              </a:solidFill>
              <a:latin typeface="Calibri"/>
              <a:cs typeface="Arial"/>
            </a:endParaRPr>
          </a:p>
          <a:p>
            <a:pPr algn="ctr"/>
            <a:endParaRPr lang="en-US" sz="1600" b="1" dirty="0">
              <a:solidFill>
                <a:prstClr val="white"/>
              </a:solidFill>
              <a:latin typeface="Arial"/>
              <a:cs typeface="Arial"/>
            </a:endParaRPr>
          </a:p>
          <a:p>
            <a:pPr algn="ctr"/>
            <a:endParaRPr lang="en-US" sz="2800" dirty="0">
              <a:solidFill>
                <a:prstClr val="black"/>
              </a:solidFill>
              <a:latin typeface="Arial"/>
              <a:cs typeface="Arial"/>
            </a:endParaRPr>
          </a:p>
        </p:txBody>
      </p:sp>
      <p:sp>
        <p:nvSpPr>
          <p:cNvPr id="2" name="Slide Number Placeholder 1"/>
          <p:cNvSpPr>
            <a:spLocks noGrp="1"/>
          </p:cNvSpPr>
          <p:nvPr>
            <p:ph type="sldNum" sz="quarter" idx="12"/>
            <p:custDataLst>
              <p:tags r:id="rId2"/>
            </p:custDataLst>
          </p:nvPr>
        </p:nvSpPr>
        <p:spPr/>
        <p:txBody>
          <a:bodyPr/>
          <a:lstStyle/>
          <a:p>
            <a:fld id="{310ABAB7-CE1C-492E-A8E0-7DDDFA72A766}" type="slidenum">
              <a:rPr lang="fr-CA" b="1">
                <a:solidFill>
                  <a:prstClr val="black">
                    <a:tint val="75000"/>
                  </a:prstClr>
                </a:solidFill>
                <a:latin typeface="Calibri"/>
              </a:rPr>
              <a:pPr/>
              <a:t>1</a:t>
            </a:fld>
            <a:endParaRPr lang="fr-CA" b="1" dirty="0">
              <a:solidFill>
                <a:prstClr val="black">
                  <a:tint val="75000"/>
                </a:prstClr>
              </a:solidFill>
              <a:latin typeface="Calibri"/>
            </a:endParaRPr>
          </a:p>
        </p:txBody>
      </p:sp>
    </p:spTree>
    <p:extLst>
      <p:ext uri="{BB962C8B-B14F-4D97-AF65-F5344CB8AC3E}">
        <p14:creationId xmlns:p14="http://schemas.microsoft.com/office/powerpoint/2010/main" val="4115878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1F3767D-68E1-43FB-8386-9C3DF7DBF3F8}"/>
              </a:ext>
            </a:extLst>
          </p:cNvPr>
          <p:cNvSpPr>
            <a:spLocks noGrp="1"/>
          </p:cNvSpPr>
          <p:nvPr>
            <p:ph type="title"/>
            <p:custDataLst>
              <p:tags r:id="rId1"/>
            </p:custDataLst>
          </p:nvPr>
        </p:nvSpPr>
        <p:spPr/>
        <p:txBody>
          <a:bodyPr>
            <a:normAutofit fontScale="90000"/>
          </a:bodyPr>
          <a:lstStyle/>
          <a:p>
            <a:r>
              <a:rPr lang="fr-CA" b="1" dirty="0"/>
              <a:t>Comment la violence peut-elle capter votre attention</a:t>
            </a:r>
          </a:p>
        </p:txBody>
      </p:sp>
      <p:sp>
        <p:nvSpPr>
          <p:cNvPr id="3" name="Content Placeholder 2"/>
          <p:cNvSpPr>
            <a:spLocks noGrp="1"/>
          </p:cNvSpPr>
          <p:nvPr>
            <p:ph idx="1"/>
            <p:custDataLst>
              <p:tags r:id="rId2"/>
            </p:custDataLst>
          </p:nvPr>
        </p:nvSpPr>
        <p:spPr/>
        <p:txBody>
          <a:bodyPr>
            <a:normAutofit/>
          </a:bodyPr>
          <a:lstStyle/>
          <a:p>
            <a:pPr lvl="0"/>
            <a:r>
              <a:rPr lang="fr-CA" sz="2800" dirty="0"/>
              <a:t>Vous pouvez reconnaître les signes d’un enfant maltraité</a:t>
            </a:r>
          </a:p>
          <a:p>
            <a:pPr lvl="0"/>
            <a:r>
              <a:rPr lang="fr-CA" sz="2800" dirty="0"/>
              <a:t>Quelqu’un peut vous dire qu’un enfant est peut-être maltraité </a:t>
            </a:r>
          </a:p>
          <a:p>
            <a:pPr lvl="0"/>
            <a:r>
              <a:rPr lang="fr-CA" sz="2800" dirty="0"/>
              <a:t>Un enfant peut révéler qu’il est victime de violence</a:t>
            </a:r>
          </a:p>
          <a:p>
            <a:pPr lvl="0"/>
            <a:endParaRPr lang="fr-CA" sz="2800" dirty="0"/>
          </a:p>
          <a:p>
            <a:pPr lvl="0"/>
            <a:r>
              <a:rPr lang="fr-CA" sz="2800" dirty="0"/>
              <a:t>Peu importe la façon dont la violence (ou un soupçon de violence) est porté à votre attention, vous avez la responsabilité de réagir adéquatement et vous avez également l’obligation légale de le signaler à la protection de la jeunesse</a:t>
            </a:r>
          </a:p>
          <a:p>
            <a:pPr>
              <a:buFont typeface="Wingdings" panose="05000000000000000000" pitchFamily="2" charset="2"/>
              <a:buChar char="ü"/>
            </a:pPr>
            <a:endParaRPr lang="en-CA" sz="1300" dirty="0"/>
          </a:p>
        </p:txBody>
      </p:sp>
      <p:sp>
        <p:nvSpPr>
          <p:cNvPr id="7" name="Slide Number Placeholder 6"/>
          <p:cNvSpPr>
            <a:spLocks noGrp="1"/>
          </p:cNvSpPr>
          <p:nvPr>
            <p:ph type="sldNum" sz="quarter" idx="12"/>
            <p:custDataLst>
              <p:tags r:id="rId3"/>
            </p:custDataLst>
          </p:nvPr>
        </p:nvSpPr>
        <p:spPr/>
        <p:txBody>
          <a:bodyPr>
            <a:normAutofit/>
          </a:bodyPr>
          <a:lstStyle/>
          <a:p>
            <a:pPr>
              <a:spcAft>
                <a:spcPts val="600"/>
              </a:spcAft>
              <a:defRPr/>
            </a:pPr>
            <a:fld id="{310ABAB7-CE1C-492E-A8E0-7DDDFA72A766}" type="slidenum">
              <a:rPr lang="fr-CA">
                <a:solidFill>
                  <a:prstClr val="black">
                    <a:alpha val="80000"/>
                  </a:prstClr>
                </a:solidFill>
                <a:latin typeface="Calibri"/>
              </a:rPr>
              <a:pPr>
                <a:spcAft>
                  <a:spcPts val="600"/>
                </a:spcAft>
                <a:defRPr/>
              </a:pPr>
              <a:t>2</a:t>
            </a:fld>
            <a:endParaRPr lang="fr-CA">
              <a:solidFill>
                <a:prstClr val="black">
                  <a:alpha val="80000"/>
                </a:prstClr>
              </a:solidFill>
              <a:latin typeface="Calibri"/>
            </a:endParaRPr>
          </a:p>
        </p:txBody>
      </p:sp>
    </p:spTree>
    <p:extLst>
      <p:ext uri="{BB962C8B-B14F-4D97-AF65-F5344CB8AC3E}">
        <p14:creationId xmlns:p14="http://schemas.microsoft.com/office/powerpoint/2010/main" val="1181033085"/>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1F3767D-68E1-43FB-8386-9C3DF7DBF3F8}"/>
              </a:ext>
            </a:extLst>
          </p:cNvPr>
          <p:cNvSpPr>
            <a:spLocks noGrp="1"/>
          </p:cNvSpPr>
          <p:nvPr>
            <p:ph type="title"/>
            <p:custDataLst>
              <p:tags r:id="rId1"/>
            </p:custDataLst>
          </p:nvPr>
        </p:nvSpPr>
        <p:spPr/>
        <p:txBody>
          <a:bodyPr>
            <a:normAutofit/>
          </a:bodyPr>
          <a:lstStyle/>
          <a:p>
            <a:r>
              <a:rPr lang="fr-CA" b="1" dirty="0"/>
              <a:t>Signes courants de violence</a:t>
            </a:r>
          </a:p>
        </p:txBody>
      </p:sp>
      <p:sp>
        <p:nvSpPr>
          <p:cNvPr id="3" name="Content Placeholder 2"/>
          <p:cNvSpPr>
            <a:spLocks noGrp="1"/>
          </p:cNvSpPr>
          <p:nvPr>
            <p:ph idx="1"/>
            <p:custDataLst>
              <p:tags r:id="rId2"/>
            </p:custDataLst>
          </p:nvPr>
        </p:nvSpPr>
        <p:spPr>
          <a:xfrm>
            <a:off x="609600" y="1417639"/>
            <a:ext cx="10972800" cy="4708526"/>
          </a:xfrm>
        </p:spPr>
        <p:txBody>
          <a:bodyPr>
            <a:normAutofit fontScale="77500" lnSpcReduction="20000"/>
          </a:bodyPr>
          <a:lstStyle/>
          <a:p>
            <a:pPr marL="0" lvl="0" indent="0">
              <a:buNone/>
            </a:pPr>
            <a:r>
              <a:rPr lang="fr-CA" sz="2800" dirty="0"/>
              <a:t>Vous remarquerez peut-être des changements d’attitude ou de comportement, par exemple :</a:t>
            </a:r>
          </a:p>
          <a:p>
            <a:pPr lvl="0"/>
            <a:r>
              <a:rPr lang="fr-CA" sz="2800" dirty="0"/>
              <a:t>Problèmes de sommeil – dormir beaucoup, difficulté à dormir, cauchemars, refus de dormir</a:t>
            </a:r>
          </a:p>
          <a:p>
            <a:pPr lvl="0"/>
            <a:r>
              <a:rPr lang="fr-CA" sz="2800" dirty="0"/>
              <a:t>Changements de personnalité — un enfant heureux qui agit avec colère ou tristesse, un enfant extraverti qui refuse de parler</a:t>
            </a:r>
          </a:p>
          <a:p>
            <a:pPr lvl="0"/>
            <a:r>
              <a:rPr lang="fr-CA" sz="2800" dirty="0"/>
              <a:t>Peur ou colère à l’égard d’un endroit ou d’une personne en particulier</a:t>
            </a:r>
          </a:p>
          <a:p>
            <a:pPr lvl="0"/>
            <a:r>
              <a:rPr lang="fr-CA" sz="2800" dirty="0"/>
              <a:t>Efforts pour éviter certains endroits ou certaines personnes</a:t>
            </a:r>
          </a:p>
          <a:p>
            <a:pPr lvl="0"/>
            <a:r>
              <a:rPr lang="fr-CA" sz="2800" dirty="0"/>
              <a:t>Épisodes de colère ou de tristesse</a:t>
            </a:r>
          </a:p>
          <a:p>
            <a:pPr lvl="0"/>
            <a:r>
              <a:rPr lang="fr-CA" sz="2800" dirty="0"/>
              <a:t>Modification des habitudes alimentaires — manger trop ou trop peu</a:t>
            </a:r>
          </a:p>
          <a:p>
            <a:pPr lvl="0"/>
            <a:r>
              <a:rPr lang="fr-CA" sz="2800" dirty="0"/>
              <a:t>Il devient cachottier</a:t>
            </a:r>
          </a:p>
          <a:p>
            <a:pPr lvl="0"/>
            <a:r>
              <a:rPr lang="fr-CA" sz="2800" dirty="0"/>
              <a:t>Il devient méfiant des personnes en qui il avait normalement confiance</a:t>
            </a:r>
          </a:p>
          <a:p>
            <a:pPr lvl="0"/>
            <a:r>
              <a:rPr lang="fr-CA" sz="2800" dirty="0"/>
              <a:t>Commencer à consommer de l’alcool ou à se couper (ou à commettre d’autres actes d’automutilation)</a:t>
            </a:r>
          </a:p>
          <a:p>
            <a:pPr>
              <a:buFont typeface="Wingdings" panose="05000000000000000000" pitchFamily="2" charset="2"/>
              <a:buChar char="ü"/>
            </a:pPr>
            <a:endParaRPr lang="en-CA" sz="1300" dirty="0"/>
          </a:p>
        </p:txBody>
      </p:sp>
      <p:sp>
        <p:nvSpPr>
          <p:cNvPr id="7" name="Slide Number Placeholder 6"/>
          <p:cNvSpPr>
            <a:spLocks noGrp="1"/>
          </p:cNvSpPr>
          <p:nvPr>
            <p:ph type="sldNum" sz="quarter" idx="12"/>
            <p:custDataLst>
              <p:tags r:id="rId3"/>
            </p:custDataLst>
          </p:nvPr>
        </p:nvSpPr>
        <p:spPr/>
        <p:txBody>
          <a:bodyPr>
            <a:normAutofit/>
          </a:bodyPr>
          <a:lstStyle/>
          <a:p>
            <a:pPr>
              <a:spcAft>
                <a:spcPts val="600"/>
              </a:spcAft>
              <a:defRPr/>
            </a:pPr>
            <a:fld id="{310ABAB7-CE1C-492E-A8E0-7DDDFA72A766}" type="slidenum">
              <a:rPr lang="fr-CA">
                <a:solidFill>
                  <a:prstClr val="black">
                    <a:alpha val="80000"/>
                  </a:prstClr>
                </a:solidFill>
                <a:latin typeface="Calibri"/>
              </a:rPr>
              <a:pPr>
                <a:spcAft>
                  <a:spcPts val="600"/>
                </a:spcAft>
                <a:defRPr/>
              </a:pPr>
              <a:t>3</a:t>
            </a:fld>
            <a:endParaRPr lang="fr-CA">
              <a:solidFill>
                <a:prstClr val="black">
                  <a:alpha val="80000"/>
                </a:prstClr>
              </a:solidFill>
              <a:latin typeface="Calibri"/>
            </a:endParaRPr>
          </a:p>
        </p:txBody>
      </p:sp>
    </p:spTree>
    <p:extLst>
      <p:ext uri="{BB962C8B-B14F-4D97-AF65-F5344CB8AC3E}">
        <p14:creationId xmlns:p14="http://schemas.microsoft.com/office/powerpoint/2010/main" val="414300501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1525143" y="0"/>
            <a:ext cx="914171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2" name="Freeform: Shape 11">
            <a:extLst>
              <a:ext uri="{FF2B5EF4-FFF2-40B4-BE49-F238E27FC236}">
                <a16:creationId xmlns:a16="http://schemas.microsoft.com/office/drawing/2014/main" id="{64965EAE-E41A-435F-B993-07E824B6C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flipV="1">
            <a:off x="1524000" y="0"/>
            <a:ext cx="5654922"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a:endParaRPr>
          </a:p>
        </p:txBody>
      </p:sp>
      <p:sp>
        <p:nvSpPr>
          <p:cNvPr id="14" name="Freeform: Shape 13">
            <a:extLst>
              <a:ext uri="{FF2B5EF4-FFF2-40B4-BE49-F238E27FC236}">
                <a16:creationId xmlns:a16="http://schemas.microsoft.com/office/drawing/2014/main" id="{152F8994-E6D4-4311-9548-C3607BC436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flipV="1">
            <a:off x="1524000" y="0"/>
            <a:ext cx="5319738"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a:endParaRPr>
          </a:p>
        </p:txBody>
      </p:sp>
      <p:sp>
        <p:nvSpPr>
          <p:cNvPr id="2" name="Title 1"/>
          <p:cNvSpPr>
            <a:spLocks noGrp="1"/>
          </p:cNvSpPr>
          <p:nvPr>
            <p:ph type="title"/>
            <p:custDataLst>
              <p:tags r:id="rId4"/>
            </p:custDataLst>
          </p:nvPr>
        </p:nvSpPr>
        <p:spPr>
          <a:xfrm>
            <a:off x="2152650" y="365126"/>
            <a:ext cx="4147457" cy="1325563"/>
          </a:xfrm>
        </p:spPr>
        <p:txBody>
          <a:bodyPr>
            <a:normAutofit/>
          </a:bodyPr>
          <a:lstStyle/>
          <a:p>
            <a:pPr>
              <a:lnSpc>
                <a:spcPct val="90000"/>
              </a:lnSpc>
            </a:pPr>
            <a:r>
              <a:rPr lang="fr-CA" b="1" dirty="0"/>
              <a:t>Comment réagir</a:t>
            </a:r>
          </a:p>
        </p:txBody>
      </p:sp>
      <p:sp>
        <p:nvSpPr>
          <p:cNvPr id="3" name="Content Placeholder 2"/>
          <p:cNvSpPr>
            <a:spLocks noGrp="1"/>
          </p:cNvSpPr>
          <p:nvPr>
            <p:ph idx="1"/>
            <p:custDataLst>
              <p:tags r:id="rId5"/>
            </p:custDataLst>
          </p:nvPr>
        </p:nvSpPr>
        <p:spPr>
          <a:xfrm>
            <a:off x="1690551" y="1825626"/>
            <a:ext cx="3780351" cy="4530725"/>
          </a:xfrm>
        </p:spPr>
        <p:txBody>
          <a:bodyPr>
            <a:normAutofit fontScale="55000" lnSpcReduction="20000"/>
          </a:bodyPr>
          <a:lstStyle/>
          <a:p>
            <a:pPr marL="0" indent="0">
              <a:buNone/>
            </a:pPr>
            <a:endParaRPr lang="en-CA" sz="1700" b="1" dirty="0"/>
          </a:p>
          <a:p>
            <a:pPr marL="0" indent="0">
              <a:buNone/>
            </a:pPr>
            <a:r>
              <a:rPr lang="fr-CA" b="1" dirty="0"/>
              <a:t>À FAIRE</a:t>
            </a:r>
            <a:endParaRPr lang="fr-CA" dirty="0"/>
          </a:p>
          <a:p>
            <a:r>
              <a:rPr lang="fr-CA" dirty="0"/>
              <a:t>Écouter l’enfant. </a:t>
            </a:r>
          </a:p>
          <a:p>
            <a:r>
              <a:rPr lang="fr-CA" dirty="0"/>
              <a:t>Dire à l’enfant qui d’autre doit être avisé. </a:t>
            </a:r>
          </a:p>
          <a:p>
            <a:r>
              <a:rPr lang="fr-CA" dirty="0"/>
              <a:t>Assurer à l’enfant que la conduite décrite n’est pas de sa faute et qu’il a bien fait de révéler cette situation.</a:t>
            </a:r>
          </a:p>
          <a:p>
            <a:r>
              <a:rPr lang="fr-CA" dirty="0"/>
              <a:t>Parler à l’enfant en privé. </a:t>
            </a:r>
          </a:p>
          <a:p>
            <a:r>
              <a:rPr lang="fr-CA" dirty="0"/>
              <a:t>Déterminer les besoins immédiats de sécurité de l’enfant.</a:t>
            </a:r>
          </a:p>
          <a:p>
            <a:r>
              <a:rPr lang="fr-CA" dirty="0"/>
              <a:t>Comprendre que les enfants dévoilent souvent les choses par étapes. Ils testent votre réaction pour voir s’ils peuvent vous faire confiance. </a:t>
            </a:r>
          </a:p>
          <a:p>
            <a:pPr marL="0" indent="0">
              <a:buNone/>
            </a:pPr>
            <a:endParaRPr lang="en-CA" dirty="0"/>
          </a:p>
          <a:p>
            <a:endParaRPr lang="en-CA" dirty="0"/>
          </a:p>
          <a:p>
            <a:pPr marL="0" indent="0">
              <a:buNone/>
            </a:pPr>
            <a:endParaRPr lang="en-CA" sz="1700" dirty="0"/>
          </a:p>
        </p:txBody>
      </p:sp>
      <p:sp>
        <p:nvSpPr>
          <p:cNvPr id="4" name="Slide Number Placeholder 3"/>
          <p:cNvSpPr>
            <a:spLocks noGrp="1"/>
          </p:cNvSpPr>
          <p:nvPr>
            <p:ph type="sldNum" sz="quarter" idx="12"/>
            <p:custDataLst>
              <p:tags r:id="rId6"/>
            </p:custDataLst>
          </p:nvPr>
        </p:nvSpPr>
        <p:spPr>
          <a:xfrm>
            <a:off x="9206593" y="6356351"/>
            <a:ext cx="832757" cy="365125"/>
          </a:xfrm>
        </p:spPr>
        <p:txBody>
          <a:bodyPr>
            <a:normAutofit/>
          </a:bodyPr>
          <a:lstStyle/>
          <a:p>
            <a:pPr>
              <a:spcAft>
                <a:spcPts val="600"/>
              </a:spcAft>
            </a:pPr>
            <a:fld id="{310ABAB7-CE1C-492E-A8E0-7DDDFA72A766}" type="slidenum">
              <a:rPr lang="fr-CA">
                <a:solidFill>
                  <a:prstClr val="black">
                    <a:alpha val="80000"/>
                  </a:prstClr>
                </a:solidFill>
                <a:latin typeface="Calibri"/>
              </a:rPr>
              <a:pPr>
                <a:spcAft>
                  <a:spcPts val="600"/>
                </a:spcAft>
              </a:pPr>
              <a:t>4</a:t>
            </a:fld>
            <a:endParaRPr lang="fr-CA">
              <a:solidFill>
                <a:prstClr val="black">
                  <a:alpha val="80000"/>
                </a:prstClr>
              </a:solidFill>
              <a:latin typeface="Calibri"/>
            </a:endParaRPr>
          </a:p>
        </p:txBody>
      </p:sp>
      <p:pic>
        <p:nvPicPr>
          <p:cNvPr id="7" name="Picture 6">
            <a:extLst>
              <a:ext uri="{FF2B5EF4-FFF2-40B4-BE49-F238E27FC236}">
                <a16:creationId xmlns:a16="http://schemas.microsoft.com/office/drawing/2014/main" id="{3F69AA8F-8393-4B5B-80DE-30266DC00D08}"/>
              </a:ext>
            </a:extLst>
          </p:cNvPr>
          <p:cNvPicPr>
            <a:picLocks noChangeAspect="1"/>
          </p:cNvPicPr>
          <p:nvPr>
            <p:custDataLst>
              <p:tags r:id="rId7"/>
            </p:custDataLst>
          </p:nvPr>
        </p:nvPicPr>
        <p:blipFill>
          <a:blip r:embed="rId11">
            <a:extLst>
              <a:ext uri="{28A0092B-C50C-407E-A947-70E740481C1C}">
                <a14:useLocalDpi xmlns:a14="http://schemas.microsoft.com/office/drawing/2010/main" val="0"/>
              </a:ext>
            </a:extLst>
          </a:blip>
          <a:stretch>
            <a:fillRect/>
          </a:stretch>
        </p:blipFill>
        <p:spPr>
          <a:xfrm>
            <a:off x="7965665" y="1"/>
            <a:ext cx="2216722" cy="2216722"/>
          </a:xfrm>
          <a:prstGeom prst="rect">
            <a:avLst/>
          </a:prstGeom>
        </p:spPr>
      </p:pic>
      <p:sp>
        <p:nvSpPr>
          <p:cNvPr id="8" name="TextBox 7">
            <a:extLst>
              <a:ext uri="{FF2B5EF4-FFF2-40B4-BE49-F238E27FC236}">
                <a16:creationId xmlns:a16="http://schemas.microsoft.com/office/drawing/2014/main" id="{8CA1B0EC-BC33-4BA1-A6C6-EE82A9377855}"/>
              </a:ext>
            </a:extLst>
          </p:cNvPr>
          <p:cNvSpPr txBox="1"/>
          <p:nvPr>
            <p:custDataLst>
              <p:tags r:id="rId8"/>
            </p:custDataLst>
          </p:nvPr>
        </p:nvSpPr>
        <p:spPr>
          <a:xfrm>
            <a:off x="7000297" y="2490647"/>
            <a:ext cx="4147457" cy="4401205"/>
          </a:xfrm>
          <a:prstGeom prst="rect">
            <a:avLst/>
          </a:prstGeom>
          <a:solidFill>
            <a:schemeClr val="bg1"/>
          </a:solidFill>
        </p:spPr>
        <p:txBody>
          <a:bodyPr wrap="square" rtlCol="0">
            <a:spAutoFit/>
          </a:bodyPr>
          <a:lstStyle/>
          <a:p>
            <a:r>
              <a:rPr lang="fr-CA" sz="2000" dirty="0">
                <a:solidFill>
                  <a:prstClr val="white"/>
                </a:solidFill>
                <a:latin typeface="Calibri"/>
              </a:rPr>
              <a:t>À NE PAS FAIRE</a:t>
            </a:r>
          </a:p>
          <a:p>
            <a:pPr marL="342900" indent="-342900">
              <a:buFont typeface="Arial" panose="020B0604020202020204" pitchFamily="34" charset="0"/>
              <a:buChar char="•"/>
            </a:pPr>
            <a:r>
              <a:rPr lang="fr-CA" sz="2000" dirty="0">
                <a:solidFill>
                  <a:prstClr val="white"/>
                </a:solidFill>
                <a:latin typeface="Calibri"/>
              </a:rPr>
              <a:t>Poser des questions ou suggérer des réponses à l’enfant. Vous pourriez corrompre une enquête. </a:t>
            </a:r>
          </a:p>
          <a:p>
            <a:pPr marL="342900" indent="-342900">
              <a:buFont typeface="Arial" panose="020B0604020202020204" pitchFamily="34" charset="0"/>
              <a:buChar char="•"/>
            </a:pPr>
            <a:r>
              <a:rPr lang="fr-CA" sz="2000" dirty="0">
                <a:solidFill>
                  <a:prstClr val="white"/>
                </a:solidFill>
                <a:latin typeface="Calibri"/>
              </a:rPr>
              <a:t>Promettre à l’enfant de ne rien dire à personne.</a:t>
            </a:r>
          </a:p>
          <a:p>
            <a:pPr marL="342900" indent="-342900">
              <a:buFont typeface="Arial" panose="020B0604020202020204" pitchFamily="34" charset="0"/>
              <a:buChar char="•"/>
            </a:pPr>
            <a:r>
              <a:rPr lang="fr-CA" sz="2000" dirty="0">
                <a:solidFill>
                  <a:prstClr val="white"/>
                </a:solidFill>
                <a:latin typeface="Calibri"/>
              </a:rPr>
              <a:t>Remettre l’enfant dans une situation à risque. </a:t>
            </a:r>
          </a:p>
          <a:p>
            <a:pPr marL="342900" indent="-342900">
              <a:buFont typeface="Arial" panose="020B0604020202020204" pitchFamily="34" charset="0"/>
              <a:buChar char="•"/>
            </a:pPr>
            <a:r>
              <a:rPr lang="fr-CA" sz="2000" dirty="0">
                <a:solidFill>
                  <a:prstClr val="white"/>
                </a:solidFill>
                <a:latin typeface="Calibri"/>
              </a:rPr>
              <a:t>Blâmer ou critiquer l’enfant pour la façon dont la divulgation a été faite ou le moment où elle s’est produite.</a:t>
            </a:r>
          </a:p>
          <a:p>
            <a:pPr marL="342900" indent="-342900">
              <a:buFont typeface="Arial" panose="020B0604020202020204" pitchFamily="34" charset="0"/>
              <a:buChar char="•"/>
            </a:pPr>
            <a:r>
              <a:rPr lang="fr-CA" sz="2000" dirty="0">
                <a:solidFill>
                  <a:prstClr val="white"/>
                </a:solidFill>
                <a:latin typeface="Calibri"/>
              </a:rPr>
              <a:t>Confronter l’agresseur présumé à l’enfant. </a:t>
            </a:r>
          </a:p>
        </p:txBody>
      </p:sp>
    </p:spTree>
    <p:extLst>
      <p:ext uri="{BB962C8B-B14F-4D97-AF65-F5344CB8AC3E}">
        <p14:creationId xmlns:p14="http://schemas.microsoft.com/office/powerpoint/2010/main" val="44730635"/>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1525143" y="0"/>
            <a:ext cx="914171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2" name="Freeform: Shape 11">
            <a:extLst>
              <a:ext uri="{FF2B5EF4-FFF2-40B4-BE49-F238E27FC236}">
                <a16:creationId xmlns:a16="http://schemas.microsoft.com/office/drawing/2014/main" id="{64965EAE-E41A-435F-B993-07E824B6C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flipV="1">
            <a:off x="1524000" y="0"/>
            <a:ext cx="5654922"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a:endParaRPr>
          </a:p>
        </p:txBody>
      </p:sp>
      <p:sp>
        <p:nvSpPr>
          <p:cNvPr id="14" name="Freeform: Shape 13">
            <a:extLst>
              <a:ext uri="{FF2B5EF4-FFF2-40B4-BE49-F238E27FC236}">
                <a16:creationId xmlns:a16="http://schemas.microsoft.com/office/drawing/2014/main" id="{152F8994-E6D4-4311-9548-C3607BC436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flipV="1">
            <a:off x="1524000" y="0"/>
            <a:ext cx="5319738"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a:endParaRPr>
          </a:p>
        </p:txBody>
      </p:sp>
      <p:sp>
        <p:nvSpPr>
          <p:cNvPr id="2" name="Title 1"/>
          <p:cNvSpPr>
            <a:spLocks noGrp="1"/>
          </p:cNvSpPr>
          <p:nvPr>
            <p:ph type="title"/>
            <p:custDataLst>
              <p:tags r:id="rId4"/>
            </p:custDataLst>
          </p:nvPr>
        </p:nvSpPr>
        <p:spPr>
          <a:xfrm>
            <a:off x="2152650" y="365126"/>
            <a:ext cx="4147457" cy="1325563"/>
          </a:xfrm>
        </p:spPr>
        <p:txBody>
          <a:bodyPr>
            <a:normAutofit/>
          </a:bodyPr>
          <a:lstStyle/>
          <a:p>
            <a:pPr>
              <a:lnSpc>
                <a:spcPct val="90000"/>
              </a:lnSpc>
            </a:pPr>
            <a:r>
              <a:rPr lang="fr-CA" b="1" dirty="0"/>
              <a:t>Obligation légale de signalement</a:t>
            </a:r>
          </a:p>
        </p:txBody>
      </p:sp>
      <p:sp>
        <p:nvSpPr>
          <p:cNvPr id="4" name="Slide Number Placeholder 3"/>
          <p:cNvSpPr>
            <a:spLocks noGrp="1"/>
          </p:cNvSpPr>
          <p:nvPr>
            <p:ph type="sldNum" sz="quarter" idx="12"/>
            <p:custDataLst>
              <p:tags r:id="rId5"/>
            </p:custDataLst>
          </p:nvPr>
        </p:nvSpPr>
        <p:spPr>
          <a:xfrm>
            <a:off x="9206593" y="6356351"/>
            <a:ext cx="832757" cy="365125"/>
          </a:xfrm>
        </p:spPr>
        <p:txBody>
          <a:bodyPr>
            <a:normAutofit/>
          </a:bodyPr>
          <a:lstStyle/>
          <a:p>
            <a:pPr>
              <a:spcAft>
                <a:spcPts val="600"/>
              </a:spcAft>
            </a:pPr>
            <a:fld id="{310ABAB7-CE1C-492E-A8E0-7DDDFA72A766}" type="slidenum">
              <a:rPr lang="fr-CA">
                <a:solidFill>
                  <a:prstClr val="black">
                    <a:alpha val="80000"/>
                  </a:prstClr>
                </a:solidFill>
                <a:latin typeface="Calibri"/>
              </a:rPr>
              <a:pPr>
                <a:spcAft>
                  <a:spcPts val="600"/>
                </a:spcAft>
              </a:pPr>
              <a:t>5</a:t>
            </a:fld>
            <a:endParaRPr lang="fr-CA">
              <a:solidFill>
                <a:prstClr val="black">
                  <a:alpha val="80000"/>
                </a:prstClr>
              </a:solidFill>
              <a:latin typeface="Calibri"/>
            </a:endParaRPr>
          </a:p>
        </p:txBody>
      </p:sp>
      <p:pic>
        <p:nvPicPr>
          <p:cNvPr id="7" name="Picture 6">
            <a:extLst>
              <a:ext uri="{FF2B5EF4-FFF2-40B4-BE49-F238E27FC236}">
                <a16:creationId xmlns:a16="http://schemas.microsoft.com/office/drawing/2014/main" id="{1204BB4B-1597-474E-89CC-2196425226BB}"/>
              </a:ext>
            </a:extLst>
          </p:cNvPr>
          <p:cNvPicPr>
            <a:picLocks noChangeAspect="1"/>
          </p:cNvPicPr>
          <p:nvPr>
            <p:custDataLst>
              <p:tags r:id="rId6"/>
            </p:custDataLst>
          </p:nvPr>
        </p:nvPicPr>
        <p:blipFill>
          <a:blip r:embed="rId10">
            <a:extLst>
              <a:ext uri="{28A0092B-C50C-407E-A947-70E740481C1C}">
                <a14:useLocalDpi xmlns:a14="http://schemas.microsoft.com/office/drawing/2010/main" val="0"/>
              </a:ext>
            </a:extLst>
          </a:blip>
          <a:stretch>
            <a:fillRect/>
          </a:stretch>
        </p:blipFill>
        <p:spPr>
          <a:xfrm>
            <a:off x="6226374" y="3127598"/>
            <a:ext cx="4329053" cy="3228752"/>
          </a:xfrm>
          <a:prstGeom prst="rect">
            <a:avLst/>
          </a:prstGeom>
        </p:spPr>
      </p:pic>
      <p:sp>
        <p:nvSpPr>
          <p:cNvPr id="3" name="Rectangle 2">
            <a:extLst>
              <a:ext uri="{FF2B5EF4-FFF2-40B4-BE49-F238E27FC236}">
                <a16:creationId xmlns:a16="http://schemas.microsoft.com/office/drawing/2014/main" id="{5E44F86D-B893-4981-AADA-037FBD28CA0C}"/>
              </a:ext>
            </a:extLst>
          </p:cNvPr>
          <p:cNvSpPr/>
          <p:nvPr>
            <p:custDataLst>
              <p:tags r:id="rId7"/>
            </p:custDataLst>
          </p:nvPr>
        </p:nvSpPr>
        <p:spPr>
          <a:xfrm>
            <a:off x="124979" y="1502688"/>
            <a:ext cx="5076941" cy="5355312"/>
          </a:xfrm>
          <a:prstGeom prst="rect">
            <a:avLst/>
          </a:prstGeom>
        </p:spPr>
        <p:txBody>
          <a:bodyPr wrap="square">
            <a:spAutoFit/>
          </a:bodyPr>
          <a:lstStyle/>
          <a:p>
            <a:r>
              <a:rPr lang="fr-CA" dirty="0"/>
              <a:t>Chaque province et territoire a adopté une loi sur la protection de la jeunesse qui définit l’âge de l’enfant et le processus de signalement. Consultez la législation de votre province ou territoire pour obtenir l’information la plus récente.</a:t>
            </a:r>
          </a:p>
          <a:p>
            <a:endParaRPr lang="fr-CA" dirty="0"/>
          </a:p>
          <a:p>
            <a:r>
              <a:rPr lang="fr-CA" dirty="0"/>
              <a:t>Il est contraire à la loi de ne pas faire de signalement. S’il est établi que vous ne vous êtes pas conformé à votre obligation, vous pourriez être passible d’une amende ou d’une peine d’emprisonnement.   </a:t>
            </a:r>
          </a:p>
          <a:p>
            <a:endParaRPr lang="fr-CA" dirty="0"/>
          </a:p>
          <a:p>
            <a:r>
              <a:rPr lang="fr-CA" dirty="0"/>
              <a:t>Tous les signalements sont confidentiels ; l’agresseur présumé ne saura donc pas que vous avez déposé un signalement. Toutes les lois provinciales et territoriales protègent les personnes qui signalent des cas de violence ; vous ne pouvez pas être accusé d’un crime pour avoir fait un signalement qui n’est pas fondé par la suite.</a:t>
            </a:r>
          </a:p>
        </p:txBody>
      </p:sp>
    </p:spTree>
    <p:extLst>
      <p:ext uri="{BB962C8B-B14F-4D97-AF65-F5344CB8AC3E}">
        <p14:creationId xmlns:p14="http://schemas.microsoft.com/office/powerpoint/2010/main" val="377622162"/>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1525143" y="0"/>
            <a:ext cx="914171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2" name="Freeform: Shape 11">
            <a:extLst>
              <a:ext uri="{FF2B5EF4-FFF2-40B4-BE49-F238E27FC236}">
                <a16:creationId xmlns:a16="http://schemas.microsoft.com/office/drawing/2014/main" id="{64965EAE-E41A-435F-B993-07E824B6C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flipV="1">
            <a:off x="1524000" y="0"/>
            <a:ext cx="5654922"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a:endParaRPr>
          </a:p>
        </p:txBody>
      </p:sp>
      <p:sp>
        <p:nvSpPr>
          <p:cNvPr id="14" name="Freeform: Shape 13">
            <a:extLst>
              <a:ext uri="{FF2B5EF4-FFF2-40B4-BE49-F238E27FC236}">
                <a16:creationId xmlns:a16="http://schemas.microsoft.com/office/drawing/2014/main" id="{152F8994-E6D4-4311-9548-C3607BC436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flipV="1">
            <a:off x="1524000" y="0"/>
            <a:ext cx="5319738"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a:endParaRPr>
          </a:p>
        </p:txBody>
      </p:sp>
      <p:sp>
        <p:nvSpPr>
          <p:cNvPr id="2" name="Title 1"/>
          <p:cNvSpPr>
            <a:spLocks noGrp="1"/>
          </p:cNvSpPr>
          <p:nvPr>
            <p:ph type="title"/>
            <p:custDataLst>
              <p:tags r:id="rId4"/>
            </p:custDataLst>
          </p:nvPr>
        </p:nvSpPr>
        <p:spPr>
          <a:xfrm>
            <a:off x="1524000" y="365126"/>
            <a:ext cx="4776107" cy="1325563"/>
          </a:xfrm>
        </p:spPr>
        <p:txBody>
          <a:bodyPr>
            <a:normAutofit/>
          </a:bodyPr>
          <a:lstStyle/>
          <a:p>
            <a:pPr>
              <a:lnSpc>
                <a:spcPct val="90000"/>
              </a:lnSpc>
            </a:pPr>
            <a:r>
              <a:rPr lang="fr-CA" b="1" dirty="0"/>
              <a:t>Obligation légale de signalement</a:t>
            </a:r>
          </a:p>
        </p:txBody>
      </p:sp>
      <p:sp>
        <p:nvSpPr>
          <p:cNvPr id="4" name="Slide Number Placeholder 3"/>
          <p:cNvSpPr>
            <a:spLocks noGrp="1"/>
          </p:cNvSpPr>
          <p:nvPr>
            <p:ph type="sldNum" sz="quarter" idx="12"/>
            <p:custDataLst>
              <p:tags r:id="rId5"/>
            </p:custDataLst>
          </p:nvPr>
        </p:nvSpPr>
        <p:spPr>
          <a:xfrm>
            <a:off x="9206593" y="6356351"/>
            <a:ext cx="832757" cy="365125"/>
          </a:xfrm>
        </p:spPr>
        <p:txBody>
          <a:bodyPr>
            <a:normAutofit/>
          </a:bodyPr>
          <a:lstStyle/>
          <a:p>
            <a:pPr>
              <a:spcAft>
                <a:spcPts val="600"/>
              </a:spcAft>
            </a:pPr>
            <a:fld id="{310ABAB7-CE1C-492E-A8E0-7DDDFA72A766}" type="slidenum">
              <a:rPr lang="fr-CA">
                <a:solidFill>
                  <a:prstClr val="black">
                    <a:alpha val="80000"/>
                  </a:prstClr>
                </a:solidFill>
                <a:latin typeface="Calibri"/>
              </a:rPr>
              <a:pPr>
                <a:spcAft>
                  <a:spcPts val="600"/>
                </a:spcAft>
              </a:pPr>
              <a:t>6</a:t>
            </a:fld>
            <a:endParaRPr lang="fr-CA">
              <a:solidFill>
                <a:prstClr val="black">
                  <a:alpha val="80000"/>
                </a:prstClr>
              </a:solidFill>
              <a:latin typeface="Calibri"/>
            </a:endParaRPr>
          </a:p>
        </p:txBody>
      </p:sp>
      <p:pic>
        <p:nvPicPr>
          <p:cNvPr id="7" name="Picture 6">
            <a:extLst>
              <a:ext uri="{FF2B5EF4-FFF2-40B4-BE49-F238E27FC236}">
                <a16:creationId xmlns:a16="http://schemas.microsoft.com/office/drawing/2014/main" id="{1204BB4B-1597-474E-89CC-2196425226BB}"/>
              </a:ext>
            </a:extLst>
          </p:cNvPr>
          <p:cNvPicPr>
            <a:picLocks noChangeAspect="1"/>
          </p:cNvPicPr>
          <p:nvPr>
            <p:custDataLst>
              <p:tags r:id="rId6"/>
            </p:custDataLst>
          </p:nvPr>
        </p:nvPicPr>
        <p:blipFill>
          <a:blip r:embed="rId11">
            <a:extLst>
              <a:ext uri="{28A0092B-C50C-407E-A947-70E740481C1C}">
                <a14:useLocalDpi xmlns:a14="http://schemas.microsoft.com/office/drawing/2010/main" val="0"/>
              </a:ext>
            </a:extLst>
          </a:blip>
          <a:stretch>
            <a:fillRect/>
          </a:stretch>
        </p:blipFill>
        <p:spPr>
          <a:xfrm>
            <a:off x="9725874" y="0"/>
            <a:ext cx="2446913" cy="1824989"/>
          </a:xfrm>
          <a:prstGeom prst="rect">
            <a:avLst/>
          </a:prstGeom>
        </p:spPr>
      </p:pic>
      <p:sp>
        <p:nvSpPr>
          <p:cNvPr id="3" name="TextBox 2">
            <a:extLst>
              <a:ext uri="{FF2B5EF4-FFF2-40B4-BE49-F238E27FC236}">
                <a16:creationId xmlns:a16="http://schemas.microsoft.com/office/drawing/2014/main" id="{7C68D1B1-113B-446D-AAF0-5C2CC15DF862}"/>
              </a:ext>
            </a:extLst>
          </p:cNvPr>
          <p:cNvSpPr txBox="1"/>
          <p:nvPr>
            <p:custDataLst>
              <p:tags r:id="rId7"/>
            </p:custDataLst>
          </p:nvPr>
        </p:nvSpPr>
        <p:spPr>
          <a:xfrm>
            <a:off x="6336058" y="2030971"/>
            <a:ext cx="4135517" cy="4801314"/>
          </a:xfrm>
          <a:prstGeom prst="rect">
            <a:avLst/>
          </a:prstGeom>
          <a:noFill/>
        </p:spPr>
        <p:txBody>
          <a:bodyPr wrap="square" rtlCol="0">
            <a:spAutoFit/>
          </a:bodyPr>
          <a:lstStyle/>
          <a:p>
            <a:r>
              <a:rPr lang="fr-CA" dirty="0">
                <a:solidFill>
                  <a:schemeClr val="bg1"/>
                </a:solidFill>
              </a:rPr>
              <a:t>Notez que si un adulte signale des antécédents de violence (p. ex., il a été agressé lorsqu’il avait 10 ans), vous avez l’obligation de signaler à la Protection de l’enfance si l’agresseur présumé est encore en contact avec des enfants. </a:t>
            </a:r>
          </a:p>
          <a:p>
            <a:endParaRPr lang="fr-CA" dirty="0">
              <a:solidFill>
                <a:schemeClr val="bg1"/>
              </a:solidFill>
            </a:endParaRPr>
          </a:p>
          <a:p>
            <a:r>
              <a:rPr lang="fr-CA" dirty="0">
                <a:solidFill>
                  <a:schemeClr val="bg1"/>
                </a:solidFill>
              </a:rPr>
              <a:t>Vous ne vous acquittez pas de votre devoir de signalement en le disant à votre employeur, à un collègue de travail, etc. Vous devez vous présenter à la Protection de la jeunesse ou à la police.   </a:t>
            </a:r>
          </a:p>
          <a:p>
            <a:endParaRPr lang="fr-CA" dirty="0">
              <a:solidFill>
                <a:schemeClr val="bg1"/>
              </a:solidFill>
            </a:endParaRPr>
          </a:p>
          <a:p>
            <a:r>
              <a:rPr lang="fr-CA" dirty="0">
                <a:solidFill>
                  <a:schemeClr val="bg1"/>
                </a:solidFill>
              </a:rPr>
              <a:t>Rappelez-vous qu’un agresseur peut être un parent, un beau-parent, un membre de la famille, un enseignant, un entraîneur, un voisin ou même un autre jeune. </a:t>
            </a:r>
            <a:endParaRPr lang="en-CA" dirty="0">
              <a:solidFill>
                <a:schemeClr val="bg1"/>
              </a:solidFill>
            </a:endParaRPr>
          </a:p>
        </p:txBody>
      </p:sp>
      <p:sp>
        <p:nvSpPr>
          <p:cNvPr id="6" name="TextBox 5">
            <a:extLst>
              <a:ext uri="{FF2B5EF4-FFF2-40B4-BE49-F238E27FC236}">
                <a16:creationId xmlns:a16="http://schemas.microsoft.com/office/drawing/2014/main" id="{C8DF5A7B-9E16-4274-914C-4E604CC965D2}"/>
              </a:ext>
            </a:extLst>
          </p:cNvPr>
          <p:cNvSpPr txBox="1"/>
          <p:nvPr>
            <p:custDataLst>
              <p:tags r:id="rId8"/>
            </p:custDataLst>
          </p:nvPr>
        </p:nvSpPr>
        <p:spPr>
          <a:xfrm>
            <a:off x="264160" y="1824989"/>
            <a:ext cx="4427947" cy="5016758"/>
          </a:xfrm>
          <a:prstGeom prst="rect">
            <a:avLst/>
          </a:prstGeom>
          <a:noFill/>
        </p:spPr>
        <p:txBody>
          <a:bodyPr wrap="square" rtlCol="0">
            <a:spAutoFit/>
          </a:bodyPr>
          <a:lstStyle/>
          <a:p>
            <a:r>
              <a:rPr lang="fr-CA" sz="2000" dirty="0"/>
              <a:t>Si vous </a:t>
            </a:r>
            <a:r>
              <a:rPr lang="fr-CA" sz="2000" u="sng" dirty="0"/>
              <a:t>soupçonnez</a:t>
            </a:r>
            <a:r>
              <a:rPr lang="fr-CA" sz="2000" dirty="0"/>
              <a:t> qu’un enfant ou un jeune est en danger immédiat, composez le 9-1-1.</a:t>
            </a:r>
          </a:p>
          <a:p>
            <a:endParaRPr lang="fr-CA" sz="2000" dirty="0"/>
          </a:p>
          <a:p>
            <a:r>
              <a:rPr lang="fr-CA" sz="2000" dirty="0"/>
              <a:t>Si vous </a:t>
            </a:r>
            <a:r>
              <a:rPr lang="fr-CA" sz="2000" u="sng" dirty="0"/>
              <a:t>soupçonnez</a:t>
            </a:r>
            <a:r>
              <a:rPr lang="fr-CA" sz="2000" dirty="0"/>
              <a:t> qu’un enfant ou un jeune est, a été ou sera victime de violence ou de négligence, téléphonez à la Protection de la jeunesse. </a:t>
            </a:r>
          </a:p>
          <a:p>
            <a:endParaRPr lang="fr-CA" sz="2000" dirty="0"/>
          </a:p>
          <a:p>
            <a:r>
              <a:rPr lang="fr-CA" sz="2000" dirty="0"/>
              <a:t>En vertu de la loi, quiconque a </a:t>
            </a:r>
            <a:r>
              <a:rPr lang="fr-CA" sz="2000" u="sng" dirty="0"/>
              <a:t>des raisons de croire ou de soupçonner qu’un enfant ou un adolescent a été ou risque d’être victime de violence ou de négligence </a:t>
            </a:r>
            <a:r>
              <a:rPr lang="fr-CA" sz="2000" dirty="0"/>
              <a:t>doit signaler ses soupçons à un travailleur des services de la jeunesse.</a:t>
            </a:r>
          </a:p>
        </p:txBody>
      </p:sp>
    </p:spTree>
    <p:extLst>
      <p:ext uri="{BB962C8B-B14F-4D97-AF65-F5344CB8AC3E}">
        <p14:creationId xmlns:p14="http://schemas.microsoft.com/office/powerpoint/2010/main" val="163020113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8A4132F-DEC6-4332-A00C-A11AD4519B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1"/>
            </p:custDataLst>
            <p:extLst>
              <p:ext uri="{386F3935-93C4-4BCD-93E2-E3B085C9AB24}">
                <p16:designElem xmlns:p16="http://schemas.microsoft.com/office/powerpoint/2015/main" val="1"/>
              </p:ext>
            </p:extLst>
          </p:nvPr>
        </p:nvSpPr>
        <p:spPr>
          <a:xfrm>
            <a:off x="1525143" y="0"/>
            <a:ext cx="914171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a:endParaRPr>
          </a:p>
        </p:txBody>
      </p:sp>
      <p:sp>
        <p:nvSpPr>
          <p:cNvPr id="12" name="Freeform: Shape 11">
            <a:extLst>
              <a:ext uri="{FF2B5EF4-FFF2-40B4-BE49-F238E27FC236}">
                <a16:creationId xmlns:a16="http://schemas.microsoft.com/office/drawing/2014/main" id="{64965EAE-E41A-435F-B993-07E824B6C9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2"/>
            </p:custDataLst>
            <p:extLst>
              <p:ext uri="{386F3935-93C4-4BCD-93E2-E3B085C9AB24}">
                <p16:designElem xmlns:p16="http://schemas.microsoft.com/office/powerpoint/2015/main" val="1"/>
              </p:ext>
            </p:extLst>
          </p:nvPr>
        </p:nvSpPr>
        <p:spPr>
          <a:xfrm flipV="1">
            <a:off x="1524000" y="0"/>
            <a:ext cx="5654922"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a:endParaRPr>
          </a:p>
        </p:txBody>
      </p:sp>
      <p:sp>
        <p:nvSpPr>
          <p:cNvPr id="14" name="Freeform: Shape 13">
            <a:extLst>
              <a:ext uri="{FF2B5EF4-FFF2-40B4-BE49-F238E27FC236}">
                <a16:creationId xmlns:a16="http://schemas.microsoft.com/office/drawing/2014/main" id="{152F8994-E6D4-4311-9548-C3607BC436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custDataLst>
              <p:tags r:id="rId3"/>
            </p:custDataLst>
            <p:extLst>
              <p:ext uri="{386F3935-93C4-4BCD-93E2-E3B085C9AB24}">
                <p16:designElem xmlns:p16="http://schemas.microsoft.com/office/powerpoint/2015/main" val="1"/>
              </p:ext>
            </p:extLst>
          </p:nvPr>
        </p:nvSpPr>
        <p:spPr>
          <a:xfrm flipV="1">
            <a:off x="1524000" y="0"/>
            <a:ext cx="5319738"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Calibri"/>
            </a:endParaRPr>
          </a:p>
        </p:txBody>
      </p:sp>
      <p:sp>
        <p:nvSpPr>
          <p:cNvPr id="2" name="Title 1"/>
          <p:cNvSpPr>
            <a:spLocks noGrp="1"/>
          </p:cNvSpPr>
          <p:nvPr>
            <p:ph type="title"/>
            <p:custDataLst>
              <p:tags r:id="rId4"/>
            </p:custDataLst>
          </p:nvPr>
        </p:nvSpPr>
        <p:spPr>
          <a:xfrm>
            <a:off x="2152650" y="365126"/>
            <a:ext cx="4147457" cy="1325563"/>
          </a:xfrm>
        </p:spPr>
        <p:txBody>
          <a:bodyPr>
            <a:normAutofit/>
          </a:bodyPr>
          <a:lstStyle/>
          <a:p>
            <a:pPr>
              <a:lnSpc>
                <a:spcPct val="90000"/>
              </a:lnSpc>
            </a:pPr>
            <a:r>
              <a:rPr lang="fr-CA" b="1" dirty="0"/>
              <a:t>Quelle est la suite ?</a:t>
            </a:r>
          </a:p>
        </p:txBody>
      </p:sp>
      <p:sp>
        <p:nvSpPr>
          <p:cNvPr id="4" name="Slide Number Placeholder 3"/>
          <p:cNvSpPr>
            <a:spLocks noGrp="1"/>
          </p:cNvSpPr>
          <p:nvPr>
            <p:ph type="sldNum" sz="quarter" idx="12"/>
            <p:custDataLst>
              <p:tags r:id="rId5"/>
            </p:custDataLst>
          </p:nvPr>
        </p:nvSpPr>
        <p:spPr>
          <a:xfrm>
            <a:off x="9206593" y="6356351"/>
            <a:ext cx="832757" cy="365125"/>
          </a:xfrm>
        </p:spPr>
        <p:txBody>
          <a:bodyPr>
            <a:normAutofit/>
          </a:bodyPr>
          <a:lstStyle/>
          <a:p>
            <a:pPr>
              <a:spcAft>
                <a:spcPts val="600"/>
              </a:spcAft>
            </a:pPr>
            <a:fld id="{310ABAB7-CE1C-492E-A8E0-7DDDFA72A766}" type="slidenum">
              <a:rPr lang="fr-CA">
                <a:solidFill>
                  <a:prstClr val="black">
                    <a:alpha val="80000"/>
                  </a:prstClr>
                </a:solidFill>
                <a:latin typeface="Calibri"/>
              </a:rPr>
              <a:pPr>
                <a:spcAft>
                  <a:spcPts val="600"/>
                </a:spcAft>
              </a:pPr>
              <a:t>7</a:t>
            </a:fld>
            <a:endParaRPr lang="fr-CA">
              <a:solidFill>
                <a:prstClr val="black">
                  <a:alpha val="80000"/>
                </a:prstClr>
              </a:solidFill>
              <a:latin typeface="Calibri"/>
            </a:endParaRPr>
          </a:p>
        </p:txBody>
      </p:sp>
      <p:sp>
        <p:nvSpPr>
          <p:cNvPr id="3" name="TextBox 2">
            <a:extLst>
              <a:ext uri="{FF2B5EF4-FFF2-40B4-BE49-F238E27FC236}">
                <a16:creationId xmlns:a16="http://schemas.microsoft.com/office/drawing/2014/main" id="{4C7792EB-EB49-40F8-AB22-942EEE38AE0B}"/>
              </a:ext>
            </a:extLst>
          </p:cNvPr>
          <p:cNvSpPr txBox="1"/>
          <p:nvPr>
            <p:custDataLst>
              <p:tags r:id="rId6"/>
            </p:custDataLst>
          </p:nvPr>
        </p:nvSpPr>
        <p:spPr>
          <a:xfrm>
            <a:off x="124980" y="1524000"/>
            <a:ext cx="5319738" cy="5496463"/>
          </a:xfrm>
          <a:prstGeom prst="rect">
            <a:avLst/>
          </a:prstGeom>
          <a:noFill/>
        </p:spPr>
        <p:txBody>
          <a:bodyPr wrap="square" rtlCol="0">
            <a:spAutoFit/>
          </a:bodyPr>
          <a:lstStyle/>
          <a:p>
            <a:r>
              <a:rPr lang="fr-CA" dirty="0"/>
              <a:t>La Protection de la jeunesse évaluera votre appel afin de déterminer la rapidité avec laquelle elle doit faire enquête. </a:t>
            </a:r>
          </a:p>
          <a:p>
            <a:endParaRPr lang="fr-CA" dirty="0"/>
          </a:p>
          <a:p>
            <a:r>
              <a:rPr lang="fr-CA" dirty="0"/>
              <a:t>L’agresseur présumé peut être suspendu pendant qu’il fait l’objet d’une enquête. </a:t>
            </a:r>
          </a:p>
          <a:p>
            <a:endParaRPr lang="fr-CA" dirty="0"/>
          </a:p>
          <a:p>
            <a:r>
              <a:rPr lang="fr-CA" dirty="0"/>
              <a:t>La Protection de la jeunesse interrogera tous les enfants, avec la permission des parents, qui interagissent avec l’agresseur présumé. </a:t>
            </a:r>
          </a:p>
          <a:p>
            <a:endParaRPr lang="fr-CA" dirty="0"/>
          </a:p>
          <a:p>
            <a:r>
              <a:rPr lang="fr-CA" dirty="0"/>
              <a:t>Une fois l’enquête terminée, la Protection de la jeunesse déposera un rapport indiquant ses préoccupations et le risque de préjudice pour les enfants. </a:t>
            </a:r>
          </a:p>
          <a:p>
            <a:endParaRPr lang="fr-CA" dirty="0"/>
          </a:p>
          <a:p>
            <a:r>
              <a:rPr lang="fr-CA" dirty="0"/>
              <a:t>Après, si l’agresseur présumé était un entraîneur, l’A</a:t>
            </a:r>
            <a:r>
              <a:rPr lang="fr-CA" dirty="0">
                <a:solidFill>
                  <a:schemeClr val="bg1"/>
                </a:solidFill>
              </a:rPr>
              <a:t>PT</a:t>
            </a:r>
            <a:r>
              <a:rPr lang="fr-CA" dirty="0"/>
              <a:t> peut mener une enquête sur les violations potenti</a:t>
            </a:r>
            <a:r>
              <a:rPr lang="fr-CA" dirty="0">
                <a:solidFill>
                  <a:schemeClr val="bg1"/>
                </a:solidFill>
              </a:rPr>
              <a:t>elles</a:t>
            </a:r>
            <a:r>
              <a:rPr lang="fr-CA" dirty="0"/>
              <a:t> du Code de conduite.</a:t>
            </a:r>
          </a:p>
        </p:txBody>
      </p:sp>
      <p:sp>
        <p:nvSpPr>
          <p:cNvPr id="5" name="TextBox 4">
            <a:extLst>
              <a:ext uri="{FF2B5EF4-FFF2-40B4-BE49-F238E27FC236}">
                <a16:creationId xmlns:a16="http://schemas.microsoft.com/office/drawing/2014/main" id="{381C76C3-4F35-4B05-A4EB-AA4E9FB8EE51}"/>
              </a:ext>
            </a:extLst>
          </p:cNvPr>
          <p:cNvSpPr txBox="1"/>
          <p:nvPr>
            <p:custDataLst>
              <p:tags r:id="rId7"/>
            </p:custDataLst>
          </p:nvPr>
        </p:nvSpPr>
        <p:spPr>
          <a:xfrm>
            <a:off x="6440557" y="4293704"/>
            <a:ext cx="3458817" cy="1754326"/>
          </a:xfrm>
          <a:prstGeom prst="rect">
            <a:avLst/>
          </a:prstGeom>
          <a:noFill/>
          <a:ln>
            <a:solidFill>
              <a:schemeClr val="bg1"/>
            </a:solidFill>
          </a:ln>
        </p:spPr>
        <p:txBody>
          <a:bodyPr wrap="square" rtlCol="0">
            <a:spAutoFit/>
          </a:bodyPr>
          <a:lstStyle/>
          <a:p>
            <a:r>
              <a:rPr lang="fr-CA" dirty="0">
                <a:solidFill>
                  <a:schemeClr val="bg1"/>
                </a:solidFill>
              </a:rPr>
              <a:t>Une allégation qui a été jugée sans fondement ne figurera pas dans une vérification du casier judiciaire. Seules les condamnations apparaissent dans ces rapports. </a:t>
            </a:r>
          </a:p>
        </p:txBody>
      </p:sp>
    </p:spTree>
    <p:extLst>
      <p:ext uri="{BB962C8B-B14F-4D97-AF65-F5344CB8AC3E}">
        <p14:creationId xmlns:p14="http://schemas.microsoft.com/office/powerpoint/2010/main" val="485475656"/>
      </p:ext>
    </p:extLst>
  </p:cSld>
  <p:clrMapOvr>
    <a:overrideClrMapping bg1="dk1" tx1="lt1" bg2="dk2" tx2="lt2" accent1="accent1" accent2="accent2" accent3="accent3" accent4="accent4" accent5="accent5" accent6="accent6" hlink="hlink" folHlink="folHlink"/>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3"/>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5"/>
</p:tagLst>
</file>

<file path=ppt/tags/tag14.xml><?xml version="1.0" encoding="utf-8"?>
<p:tagLst xmlns:a="http://schemas.openxmlformats.org/drawingml/2006/main" xmlns:r="http://schemas.openxmlformats.org/officeDocument/2006/relationships" xmlns:p="http://schemas.openxmlformats.org/presentationml/2006/main">
  <p:tag name="NUM" val="6"/>
</p:tagLst>
</file>

<file path=ppt/tags/tag15.xml><?xml version="1.0" encoding="utf-8"?>
<p:tagLst xmlns:a="http://schemas.openxmlformats.org/drawingml/2006/main" xmlns:r="http://schemas.openxmlformats.org/officeDocument/2006/relationships" xmlns:p="http://schemas.openxmlformats.org/presentationml/2006/main">
  <p:tag name="NUM" val="7"/>
</p:tagLst>
</file>

<file path=ppt/tags/tag16.xml><?xml version="1.0" encoding="utf-8"?>
<p:tagLst xmlns:a="http://schemas.openxmlformats.org/drawingml/2006/main" xmlns:r="http://schemas.openxmlformats.org/officeDocument/2006/relationships" xmlns:p="http://schemas.openxmlformats.org/presentationml/2006/main">
  <p:tag name="NUM" val="8"/>
</p:tagLst>
</file>

<file path=ppt/tags/tag17.xml><?xml version="1.0" encoding="utf-8"?>
<p:tagLst xmlns:a="http://schemas.openxmlformats.org/drawingml/2006/main" xmlns:r="http://schemas.openxmlformats.org/officeDocument/2006/relationships" xmlns:p="http://schemas.openxmlformats.org/presentationml/2006/main">
  <p:tag name="NUM" val="1"/>
</p:tagLst>
</file>

<file path=ppt/tags/tag18.xml><?xml version="1.0" encoding="utf-8"?>
<p:tagLst xmlns:a="http://schemas.openxmlformats.org/drawingml/2006/main" xmlns:r="http://schemas.openxmlformats.org/officeDocument/2006/relationships" xmlns:p="http://schemas.openxmlformats.org/presentationml/2006/main">
  <p:tag name="NUM" val="2"/>
</p:tagLst>
</file>

<file path=ppt/tags/tag19.xml><?xml version="1.0" encoding="utf-8"?>
<p:tagLst xmlns:a="http://schemas.openxmlformats.org/drawingml/2006/main" xmlns:r="http://schemas.openxmlformats.org/officeDocument/2006/relationships" xmlns:p="http://schemas.openxmlformats.org/presentationml/2006/main">
  <p:tag name="NUM" val="3"/>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4"/>
</p:tagLst>
</file>

<file path=ppt/tags/tag21.xml><?xml version="1.0" encoding="utf-8"?>
<p:tagLst xmlns:a="http://schemas.openxmlformats.org/drawingml/2006/main" xmlns:r="http://schemas.openxmlformats.org/officeDocument/2006/relationships" xmlns:p="http://schemas.openxmlformats.org/presentationml/2006/main">
  <p:tag name="NUM" val="5"/>
</p:tagLst>
</file>

<file path=ppt/tags/tag22.xml><?xml version="1.0" encoding="utf-8"?>
<p:tagLst xmlns:a="http://schemas.openxmlformats.org/drawingml/2006/main" xmlns:r="http://schemas.openxmlformats.org/officeDocument/2006/relationships" xmlns:p="http://schemas.openxmlformats.org/presentationml/2006/main">
  <p:tag name="NUM" val="6"/>
</p:tagLst>
</file>

<file path=ppt/tags/tag23.xml><?xml version="1.0" encoding="utf-8"?>
<p:tagLst xmlns:a="http://schemas.openxmlformats.org/drawingml/2006/main" xmlns:r="http://schemas.openxmlformats.org/officeDocument/2006/relationships" xmlns:p="http://schemas.openxmlformats.org/presentationml/2006/main">
  <p:tag name="NUM" val="7"/>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4"/>
</p:tagLst>
</file>

<file path=ppt/tags/tag28.xml><?xml version="1.0" encoding="utf-8"?>
<p:tagLst xmlns:a="http://schemas.openxmlformats.org/drawingml/2006/main" xmlns:r="http://schemas.openxmlformats.org/officeDocument/2006/relationships" xmlns:p="http://schemas.openxmlformats.org/presentationml/2006/main">
  <p:tag name="NUM" val="5"/>
</p:tagLst>
</file>

<file path=ppt/tags/tag29.xml><?xml version="1.0" encoding="utf-8"?>
<p:tagLst xmlns:a="http://schemas.openxmlformats.org/drawingml/2006/main" xmlns:r="http://schemas.openxmlformats.org/officeDocument/2006/relationships" xmlns:p="http://schemas.openxmlformats.org/presentationml/2006/main">
  <p:tag name="NUM" val="6"/>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30.xml><?xml version="1.0" encoding="utf-8"?>
<p:tagLst xmlns:a="http://schemas.openxmlformats.org/drawingml/2006/main" xmlns:r="http://schemas.openxmlformats.org/officeDocument/2006/relationships" xmlns:p="http://schemas.openxmlformats.org/presentationml/2006/main">
  <p:tag name="NUM" val="7"/>
</p:tagLst>
</file>

<file path=ppt/tags/tag31.xml><?xml version="1.0" encoding="utf-8"?>
<p:tagLst xmlns:a="http://schemas.openxmlformats.org/drawingml/2006/main" xmlns:r="http://schemas.openxmlformats.org/officeDocument/2006/relationships" xmlns:p="http://schemas.openxmlformats.org/presentationml/2006/main">
  <p:tag name="NUM" val="8"/>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4"/>
</p:tagLst>
</file>

<file path=ppt/tags/tag36.xml><?xml version="1.0" encoding="utf-8"?>
<p:tagLst xmlns:a="http://schemas.openxmlformats.org/drawingml/2006/main" xmlns:r="http://schemas.openxmlformats.org/officeDocument/2006/relationships" xmlns:p="http://schemas.openxmlformats.org/presentationml/2006/main">
  <p:tag name="NUM" val="5"/>
</p:tagLst>
</file>

<file path=ppt/tags/tag37.xml><?xml version="1.0" encoding="utf-8"?>
<p:tagLst xmlns:a="http://schemas.openxmlformats.org/drawingml/2006/main" xmlns:r="http://schemas.openxmlformats.org/officeDocument/2006/relationships" xmlns:p="http://schemas.openxmlformats.org/presentationml/2006/main">
  <p:tag name="NUM" val="6"/>
</p:tagLst>
</file>

<file path=ppt/tags/tag38.xml><?xml version="1.0" encoding="utf-8"?>
<p:tagLst xmlns:a="http://schemas.openxmlformats.org/drawingml/2006/main" xmlns:r="http://schemas.openxmlformats.org/officeDocument/2006/relationships" xmlns:p="http://schemas.openxmlformats.org/presentationml/2006/main">
  <p:tag name="NUM" val="7"/>
</p:tagLst>
</file>

<file path=ppt/tags/tag4.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3"/>
</p:tagLst>
</file>

<file path=ppt/tags/tag6.xml><?xml version="1.0" encoding="utf-8"?>
<p:tagLst xmlns:a="http://schemas.openxmlformats.org/drawingml/2006/main" xmlns:r="http://schemas.openxmlformats.org/officeDocument/2006/relationships" xmlns:p="http://schemas.openxmlformats.org/presentationml/2006/main">
  <p:tag name="NUM" val="1"/>
</p:tagLst>
</file>

<file path=ppt/tags/tag7.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3"/>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442</TotalTime>
  <Words>685</Words>
  <Application>Microsoft Office PowerPoint</Application>
  <PresentationFormat>Grand écran</PresentationFormat>
  <Paragraphs>76</Paragraphs>
  <Slides>7</Slides>
  <Notes>7</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Wingdings</vt:lpstr>
      <vt:lpstr>Thème Office</vt:lpstr>
      <vt:lpstr>Présentation PowerPoint</vt:lpstr>
      <vt:lpstr>Comment la violence peut-elle capter votre attention</vt:lpstr>
      <vt:lpstr>Signes courants de violence</vt:lpstr>
      <vt:lpstr>Comment réagir</vt:lpstr>
      <vt:lpstr>Obligation légale de signalement</vt:lpstr>
      <vt:lpstr>Obligation légale de signalement</vt:lpstr>
      <vt:lpstr>Quelle est la suite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Shaver</dc:creator>
  <cp:lastModifiedBy>Valerie Tetreault</cp:lastModifiedBy>
  <cp:revision>24</cp:revision>
  <dcterms:created xsi:type="dcterms:W3CDTF">2018-09-10T19:10:14Z</dcterms:created>
  <dcterms:modified xsi:type="dcterms:W3CDTF">2018-12-18T17:23:29Z</dcterms:modified>
</cp:coreProperties>
</file>